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52" r:id="rId9"/>
    <p:sldId id="262" r:id="rId10"/>
    <p:sldId id="263" r:id="rId11"/>
    <p:sldId id="264" r:id="rId12"/>
    <p:sldId id="353" r:id="rId13"/>
    <p:sldId id="267" r:id="rId14"/>
    <p:sldId id="268" r:id="rId15"/>
    <p:sldId id="269" r:id="rId16"/>
    <p:sldId id="354" r:id="rId17"/>
    <p:sldId id="270" r:id="rId18"/>
    <p:sldId id="271" r:id="rId19"/>
    <p:sldId id="272" r:id="rId20"/>
    <p:sldId id="274" r:id="rId21"/>
    <p:sldId id="276" r:id="rId22"/>
    <p:sldId id="339" r:id="rId23"/>
    <p:sldId id="277" r:id="rId24"/>
    <p:sldId id="355" r:id="rId25"/>
    <p:sldId id="280" r:id="rId26"/>
    <p:sldId id="357" r:id="rId27"/>
    <p:sldId id="356" r:id="rId28"/>
    <p:sldId id="284" r:id="rId29"/>
    <p:sldId id="285" r:id="rId30"/>
    <p:sldId id="286" r:id="rId31"/>
    <p:sldId id="287" r:id="rId32"/>
    <p:sldId id="288" r:id="rId33"/>
    <p:sldId id="340" r:id="rId34"/>
    <p:sldId id="358" r:id="rId35"/>
    <p:sldId id="293" r:id="rId36"/>
    <p:sldId id="294" r:id="rId37"/>
    <p:sldId id="359" r:id="rId38"/>
    <p:sldId id="296" r:id="rId39"/>
    <p:sldId id="297" r:id="rId40"/>
    <p:sldId id="341" r:id="rId41"/>
    <p:sldId id="360" r:id="rId42"/>
    <p:sldId id="299" r:id="rId43"/>
    <p:sldId id="301" r:id="rId44"/>
    <p:sldId id="302" r:id="rId45"/>
    <p:sldId id="361" r:id="rId46"/>
    <p:sldId id="314" r:id="rId47"/>
    <p:sldId id="342" r:id="rId48"/>
    <p:sldId id="316" r:id="rId49"/>
    <p:sldId id="317" r:id="rId50"/>
    <p:sldId id="319" r:id="rId51"/>
    <p:sldId id="320" r:id="rId52"/>
    <p:sldId id="364" r:id="rId53"/>
    <p:sldId id="323" r:id="rId54"/>
    <p:sldId id="344" r:id="rId55"/>
    <p:sldId id="325" r:id="rId56"/>
    <p:sldId id="365" r:id="rId57"/>
    <p:sldId id="327" r:id="rId58"/>
    <p:sldId id="349" r:id="rId59"/>
    <p:sldId id="345" r:id="rId60"/>
    <p:sldId id="367" r:id="rId61"/>
    <p:sldId id="329" r:id="rId62"/>
    <p:sldId id="351" r:id="rId63"/>
    <p:sldId id="330" r:id="rId64"/>
    <p:sldId id="366" r:id="rId65"/>
    <p:sldId id="369" r:id="rId66"/>
    <p:sldId id="370" r:id="rId67"/>
    <p:sldId id="371" r:id="rId68"/>
    <p:sldId id="372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F1"/>
    <a:srgbClr val="DFDDDE"/>
    <a:srgbClr val="EDEAD7"/>
    <a:srgbClr val="DCD9C6"/>
    <a:srgbClr val="F1F1EF"/>
    <a:srgbClr val="EAD16A"/>
    <a:srgbClr val="D4BA43"/>
    <a:srgbClr val="FBD668"/>
    <a:srgbClr val="E4C455"/>
    <a:srgbClr val="E5B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4" autoAdjust="0"/>
    <p:restoredTop sz="94259" autoAdjust="0"/>
  </p:normalViewPr>
  <p:slideViewPr>
    <p:cSldViewPr snapToGrid="0">
      <p:cViewPr varScale="1">
        <p:scale>
          <a:sx n="71" d="100"/>
          <a:sy n="71" d="100"/>
        </p:scale>
        <p:origin x="-1512" y="-96"/>
      </p:cViewPr>
      <p:guideLst>
        <p:guide orient="horz" pos="2115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B6CA6-D652-4379-9AAE-A7D1FF936C33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DCDC-95F4-427A-8DED-6277E5AC9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8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读这本书的感觉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6498" y="3153466"/>
            <a:ext cx="2444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hlinkClick r:id="rId2"/>
              </a:rPr>
              <a:t>www.1ppt.com/xiazai/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46214"/>
            <a:ext cx="9144000" cy="10108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6667" y="365189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凯利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麦格尼格尔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4767" y="4023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译：王岑卉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2067" y="440583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读书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臭人鹏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0154" y="20157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自控力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读书笔记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://img3.douban.com/lpic/s106853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94" y="1421835"/>
            <a:ext cx="3137680" cy="44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00600" y="26543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掌控你的生活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自控是一种本能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56778" y="2029075"/>
            <a:ext cx="1769051" cy="3112004"/>
            <a:chOff x="3656778" y="2029075"/>
            <a:chExt cx="1769051" cy="31120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656778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组合 2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内在冲突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禁止吸烟标志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6" y="2029075"/>
              <a:ext cx="1700866" cy="25513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158005" y="2037450"/>
            <a:ext cx="1769051" cy="3103629"/>
            <a:chOff x="1158005" y="2037450"/>
            <a:chExt cx="1769051" cy="310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1158005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外在诱惑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罐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" t="5769" r="-585" b="1980"/>
            <a:stretch>
              <a:fillRect/>
            </a:stretch>
          </p:blipFill>
          <p:spPr bwMode="auto">
            <a:xfrm>
              <a:off x="1198469" y="2037450"/>
              <a:ext cx="1702190" cy="2542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095150" y="2054268"/>
            <a:ext cx="2038562" cy="3085790"/>
            <a:chOff x="6095150" y="2054268"/>
            <a:chExt cx="2038562" cy="30857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55550" y="4633566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组合 28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自控系统</a:t>
                  </a: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12" descr="戒烟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98" t="5588" r="1398" b="3590"/>
            <a:stretch>
              <a:fillRect/>
            </a:stretch>
          </p:blipFill>
          <p:spPr bwMode="auto">
            <a:xfrm>
              <a:off x="6095150" y="2054268"/>
              <a:ext cx="2038562" cy="254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172072" y="5302163"/>
            <a:ext cx="6988037" cy="1131294"/>
            <a:chOff x="1172072" y="5302163"/>
            <a:chExt cx="6988037" cy="1131294"/>
          </a:xfrm>
        </p:grpSpPr>
        <p:sp>
          <p:nvSpPr>
            <p:cNvPr id="11" name="矩形 10"/>
            <p:cNvSpPr/>
            <p:nvPr/>
          </p:nvSpPr>
          <p:spPr>
            <a:xfrm>
              <a:off x="1172072" y="5302163"/>
              <a:ext cx="6961640" cy="1042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277920" y="5424606"/>
              <a:ext cx="6632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香烟的诱惑和危害引起内在</a:t>
              </a:r>
              <a:r>
                <a:rPr lang="zh-CN" altLang="en-US" sz="20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冲突，刺激</a:t>
              </a: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自控系统发挥作用</a:t>
              </a:r>
              <a:endPara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40000"/>
                </a:lnSpc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让你冷静思考、抑制冲动。</a:t>
              </a:r>
              <a:endParaRPr lang="zh-CN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28"/>
            <p:cNvSpPr/>
            <p:nvPr/>
          </p:nvSpPr>
          <p:spPr>
            <a:xfrm>
              <a:off x="1198469" y="6379246"/>
              <a:ext cx="6961640" cy="54211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意志力的生理储备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60517" y="3399277"/>
            <a:ext cx="7230667" cy="1219200"/>
            <a:chOff x="1260517" y="3399277"/>
            <a:chExt cx="7230667" cy="1219200"/>
          </a:xfrm>
        </p:grpSpPr>
        <p:sp>
          <p:nvSpPr>
            <p:cNvPr id="18" name="圆角矩形 17"/>
            <p:cNvSpPr/>
            <p:nvPr/>
          </p:nvSpPr>
          <p:spPr>
            <a:xfrm>
              <a:off x="1260517" y="3588037"/>
              <a:ext cx="6949440" cy="6515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73054" y="3729131"/>
              <a:ext cx="55829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压力会影响自控力的生理基础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，甚至摧毁意志力。</a:t>
              </a:r>
              <a:endPara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4" y="3399277"/>
              <a:ext cx="1219200" cy="12192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260517" y="4688739"/>
            <a:ext cx="7230667" cy="1407262"/>
            <a:chOff x="1260517" y="4688739"/>
            <a:chExt cx="7230667" cy="1407262"/>
          </a:xfrm>
        </p:grpSpPr>
        <p:sp>
          <p:nvSpPr>
            <p:cNvPr id="21" name="圆角矩形 20"/>
            <p:cNvSpPr/>
            <p:nvPr/>
          </p:nvSpPr>
          <p:spPr>
            <a:xfrm>
              <a:off x="1453522" y="5063387"/>
              <a:ext cx="7037662" cy="1032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0504" y="5181884"/>
              <a:ext cx="489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减轻压力，保持健康能增强身体的意志力储备</a:t>
              </a:r>
              <a:r>
                <a:rPr lang="zh-CN" altLang="en-US" b="1" dirty="0" smtClean="0">
                  <a:solidFill>
                    <a:srgbClr val="FFC000"/>
                  </a:solidFill>
                </a:rPr>
                <a:t>。</a:t>
              </a: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17" y="4688739"/>
              <a:ext cx="1219200" cy="12192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2590504" y="5551216"/>
              <a:ext cx="57288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590504" y="5626794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锻炼、保证良好睡眠、保证健康饮食等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5748" y="1685729"/>
            <a:ext cx="7610649" cy="1498618"/>
            <a:chOff x="1095748" y="1685729"/>
            <a:chExt cx="7610649" cy="1498618"/>
          </a:xfrm>
        </p:grpSpPr>
        <p:grpSp>
          <p:nvGrpSpPr>
            <p:cNvPr id="9" name="组合 8"/>
            <p:cNvGrpSpPr/>
            <p:nvPr/>
          </p:nvGrpSpPr>
          <p:grpSpPr>
            <a:xfrm>
              <a:off x="1100309" y="1685729"/>
              <a:ext cx="7606088" cy="1409163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6267157" y="1732065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心率变异度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3054" y="1913219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心率节奏快慢随时间所发生的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变化程度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40411" y="2356495"/>
              <a:ext cx="712588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力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指标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，如果你的心率变异度高，那无论在何种</a:t>
              </a:r>
              <a:endPara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诱惑面前，你的意志力都会更强。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8"/>
            <p:cNvSpPr/>
            <p:nvPr/>
          </p:nvSpPr>
          <p:spPr>
            <a:xfrm>
              <a:off x="1095748" y="3115894"/>
              <a:ext cx="7610648" cy="6845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1" y="2056154"/>
            <a:ext cx="6175717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呼吸频率降低到每分钟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4~6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次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先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计算你平常的呼吸频率，然后放慢呼吸，不要憋气。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专注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于缓慢地、充分地呼气。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再充分地吸气。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放慢呼吸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可以激活前额皮质，提高心率变异度，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有助于你的身心从压力状态调整到自控力状态。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能增加你的抗压性，帮助你做好意志力储备。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32752" y="59564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通过呼吸实现自控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distribute.quanjing.com/pnsexp911938.jpg?seid=Cg5ZzxHWoteXotm4FhbUCZaXoxWXmNX8FhX8mZaWFdiWmtmTmY0Xide0oJqZoJuYFdb88a61b058f61f592b13dd2dde825e6b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100000" l="1611" r="94290">
                        <a14:foregroundMark x1="61347" y1="69336" x2="84187" y2="85156"/>
                        <a14:foregroundMark x1="78038" y1="65527" x2="85505" y2="80176"/>
                        <a14:foregroundMark x1="74963" y1="61133" x2="80234" y2="67285"/>
                        <a14:foregroundMark x1="70571" y1="55859" x2="78917" y2="62891"/>
                        <a14:foregroundMark x1="73646" y1="54980" x2="76281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1600" y="3064141"/>
            <a:ext cx="2530474" cy="37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训练你的身心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63823" y="4121594"/>
            <a:ext cx="6742895" cy="1590522"/>
            <a:chOff x="1663823" y="4121594"/>
            <a:chExt cx="6742895" cy="1590522"/>
          </a:xfrm>
        </p:grpSpPr>
        <p:sp>
          <p:nvSpPr>
            <p:cNvPr id="20" name="圆角矩形 19"/>
            <p:cNvSpPr/>
            <p:nvPr/>
          </p:nvSpPr>
          <p:spPr>
            <a:xfrm>
              <a:off x="1663823" y="4492822"/>
              <a:ext cx="6102161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5984" y="4239739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94114" y="4121594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2476" y="4295766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11229" y="4664751"/>
              <a:ext cx="573113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</a:rPr>
                <a:t>良好的睡眠可以帮助大脑恢复到最佳状态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pPr algn="r">
                <a:spcBef>
                  <a:spcPts val="60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使注意力集中，使意志力得到恢复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050" y="1891336"/>
            <a:ext cx="6227179" cy="1550571"/>
            <a:chOff x="1169050" y="1891336"/>
            <a:chExt cx="6227179" cy="1550571"/>
          </a:xfrm>
        </p:grpSpPr>
        <p:sp>
          <p:nvSpPr>
            <p:cNvPr id="23" name="圆角矩形 22"/>
            <p:cNvSpPr/>
            <p:nvPr/>
          </p:nvSpPr>
          <p:spPr>
            <a:xfrm>
              <a:off x="1809784" y="2222613"/>
              <a:ext cx="5586445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69050" y="2030038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4995" y="1891336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33519" y="2065508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锻炼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931" y="2378289"/>
              <a:ext cx="510909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每天固定的锻炼不仅能保持身体健康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而且能显著提高自控力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睡眠不足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33986" y="1612328"/>
            <a:ext cx="3026399" cy="2537350"/>
            <a:chOff x="5233986" y="1612328"/>
            <a:chExt cx="3026399" cy="2537350"/>
          </a:xfrm>
        </p:grpSpPr>
        <p:sp>
          <p:nvSpPr>
            <p:cNvPr id="8" name="矩形 7"/>
            <p:cNvSpPr/>
            <p:nvPr/>
          </p:nvSpPr>
          <p:spPr>
            <a:xfrm>
              <a:off x="5233986" y="3780346"/>
              <a:ext cx="28966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对所有压力都反应过度</a:t>
              </a:r>
              <a:endPara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60822" y="1612328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en-US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睡眠不足、</a:t>
              </a: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疲惫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29989" y="2335001"/>
              <a:ext cx="2300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大脑自控能力受损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06796" y="305767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无法管理压力、克制欲望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6980304" y="1963623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260385" y="1623776"/>
              <a:ext cx="0" cy="252590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下箭头 13"/>
            <p:cNvSpPr/>
            <p:nvPr/>
          </p:nvSpPr>
          <p:spPr>
            <a:xfrm>
              <a:off x="6980304" y="2755997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6980303" y="3432245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" name="Picture 4" descr="http://distribute.quanjing.com/is098r356.jpg?seid=AxmWotHYmZu2FgLZmdiYFdeYFhX8FhWZmdb8mJaXmY0Ylti1idG6mtu6ntn8mhW%3d50d8e72424e571cf2e746f5bd7e1739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" b="97804" l="6836" r="69336">
                        <a14:foregroundMark x1="47559" y1="74817" x2="41504" y2="74817"/>
                        <a14:foregroundMark x1="63477" y1="61347" x2="49121" y2="74085"/>
                        <a14:foregroundMark x1="52637" y1="72914" x2="43066" y2="80088"/>
                        <a14:foregroundMark x1="43555" y1="78477" x2="40137" y2="80820"/>
                        <a14:foregroundMark x1="61133" y1="29868" x2="43359" y2="27818"/>
                        <a14:foregroundMark x1="60352" y1="27379" x2="42480" y2="27086"/>
                        <a14:foregroundMark x1="64063" y1="52709" x2="64063" y2="59004"/>
                        <a14:foregroundMark x1="63477" y1="58712" x2="64551" y2="60322"/>
                        <a14:foregroundMark x1="65332" y1="60322" x2="64063" y2="62665"/>
                        <a14:foregroundMark x1="64844" y1="28404" x2="59570" y2="2679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65"/>
          <a:stretch>
            <a:fillRect/>
          </a:stretch>
        </p:blipFill>
        <p:spPr bwMode="auto">
          <a:xfrm>
            <a:off x="-393700" y="0"/>
            <a:ext cx="4127500" cy="39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364342" y="4825123"/>
            <a:ext cx="6635352" cy="1459564"/>
            <a:chOff x="1364342" y="4825123"/>
            <a:chExt cx="6635352" cy="1459564"/>
          </a:xfrm>
        </p:grpSpPr>
        <p:sp>
          <p:nvSpPr>
            <p:cNvPr id="18" name="矩形 17"/>
            <p:cNvSpPr/>
            <p:nvPr/>
          </p:nvSpPr>
          <p:spPr>
            <a:xfrm>
              <a:off x="1364342" y="5055955"/>
              <a:ext cx="6635352" cy="12287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38113" y="5332517"/>
              <a:ext cx="636008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600"/>
                </a:spcAft>
              </a:pP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不是强迫自己去睡觉，而是远离让自己不能睡觉的事</a:t>
              </a: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600"/>
                </a:spcAft>
              </a:pP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比如</a:t>
              </a: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：关掉电脑，不能开始新的工作。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73474" y="4825123"/>
              <a:ext cx="295465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zh-CN" sz="2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如何克服晚睡强迫症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力与压力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7769" y="20808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长时间自控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641" y="19791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慢性压力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2507" y="2209204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2507" y="2366627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591" y="3316706"/>
            <a:ext cx="8327550" cy="2014699"/>
            <a:chOff x="517591" y="3316706"/>
            <a:chExt cx="8327550" cy="2014699"/>
          </a:xfrm>
        </p:grpSpPr>
        <p:sp>
          <p:nvSpPr>
            <p:cNvPr id="26" name="矩形 25"/>
            <p:cNvSpPr/>
            <p:nvPr/>
          </p:nvSpPr>
          <p:spPr>
            <a:xfrm>
              <a:off x="530886" y="4560821"/>
              <a:ext cx="8182595" cy="5638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87" y="4672474"/>
              <a:ext cx="8310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bg1"/>
                  </a:solidFill>
                </a:rPr>
                <a:t>施压提高效率只对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短期内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有效，长远来说没有什么比压力更消耗意志力。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90064" y="3316706"/>
              <a:ext cx="3865614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200000"/>
                </a:lnSpc>
                <a:spcAft>
                  <a:spcPts val="0"/>
                </a:spcAft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则需要大脑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从更长远的角度考虑问题。</a:t>
              </a:r>
              <a:endPara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6101" y="3320461"/>
              <a:ext cx="3929818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你关注即时的、短期的目标和结果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17591" y="3369184"/>
              <a:ext cx="8205942" cy="1870473"/>
            </a:xfrm>
            <a:custGeom>
              <a:avLst/>
              <a:gdLst>
                <a:gd name="connsiteX0" fmla="*/ 324159 w 8205942"/>
                <a:gd name="connsiteY0" fmla="*/ 0 h 1944914"/>
                <a:gd name="connsiteX1" fmla="*/ 7881783 w 8205942"/>
                <a:gd name="connsiteY1" fmla="*/ 0 h 1944914"/>
                <a:gd name="connsiteX2" fmla="*/ 8205942 w 8205942"/>
                <a:gd name="connsiteY2" fmla="*/ 324159 h 1944914"/>
                <a:gd name="connsiteX3" fmla="*/ 8205942 w 8205942"/>
                <a:gd name="connsiteY3" fmla="*/ 1449241 h 1944914"/>
                <a:gd name="connsiteX4" fmla="*/ 8205942 w 8205942"/>
                <a:gd name="connsiteY4" fmla="*/ 1620755 h 1944914"/>
                <a:gd name="connsiteX5" fmla="*/ 8205942 w 8205942"/>
                <a:gd name="connsiteY5" fmla="*/ 1944914 h 1944914"/>
                <a:gd name="connsiteX6" fmla="*/ 7881783 w 8205942"/>
                <a:gd name="connsiteY6" fmla="*/ 1944914 h 1944914"/>
                <a:gd name="connsiteX7" fmla="*/ 324159 w 8205942"/>
                <a:gd name="connsiteY7" fmla="*/ 1944914 h 1944914"/>
                <a:gd name="connsiteX8" fmla="*/ 0 w 8205942"/>
                <a:gd name="connsiteY8" fmla="*/ 1944914 h 1944914"/>
                <a:gd name="connsiteX9" fmla="*/ 0 w 8205942"/>
                <a:gd name="connsiteY9" fmla="*/ 1620755 h 1944914"/>
                <a:gd name="connsiteX10" fmla="*/ 0 w 8205942"/>
                <a:gd name="connsiteY10" fmla="*/ 1449241 h 1944914"/>
                <a:gd name="connsiteX11" fmla="*/ 0 w 8205942"/>
                <a:gd name="connsiteY11" fmla="*/ 324159 h 1944914"/>
                <a:gd name="connsiteX12" fmla="*/ 324159 w 8205942"/>
                <a:gd name="connsiteY12" fmla="*/ 0 h 19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942" h="1944914">
                  <a:moveTo>
                    <a:pt x="324159" y="0"/>
                  </a:moveTo>
                  <a:lnTo>
                    <a:pt x="7881783" y="0"/>
                  </a:lnTo>
                  <a:cubicBezTo>
                    <a:pt x="8060811" y="0"/>
                    <a:pt x="8205942" y="145131"/>
                    <a:pt x="8205942" y="324159"/>
                  </a:cubicBezTo>
                  <a:lnTo>
                    <a:pt x="8205942" y="1449241"/>
                  </a:lnTo>
                  <a:lnTo>
                    <a:pt x="8205942" y="1620755"/>
                  </a:lnTo>
                  <a:lnTo>
                    <a:pt x="8205942" y="1944914"/>
                  </a:lnTo>
                  <a:lnTo>
                    <a:pt x="7881783" y="1944914"/>
                  </a:lnTo>
                  <a:lnTo>
                    <a:pt x="324159" y="1944914"/>
                  </a:lnTo>
                  <a:lnTo>
                    <a:pt x="0" y="1944914"/>
                  </a:lnTo>
                  <a:lnTo>
                    <a:pt x="0" y="1620755"/>
                  </a:lnTo>
                  <a:lnTo>
                    <a:pt x="0" y="1449241"/>
                  </a:lnTo>
                  <a:lnTo>
                    <a:pt x="0" y="324159"/>
                  </a:lnTo>
                  <a:cubicBezTo>
                    <a:pt x="0" y="145131"/>
                    <a:pt x="145131" y="0"/>
                    <a:pt x="32415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26" idx="0"/>
            </p:cNvCxnSpPr>
            <p:nvPr/>
          </p:nvCxnSpPr>
          <p:spPr>
            <a:xfrm>
              <a:off x="4595919" y="3643532"/>
              <a:ext cx="0" cy="9172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8"/>
            <p:cNvSpPr/>
            <p:nvPr/>
          </p:nvSpPr>
          <p:spPr>
            <a:xfrm>
              <a:off x="542733" y="5260377"/>
              <a:ext cx="8205942" cy="71028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1" y="1999004"/>
            <a:ext cx="6175717" cy="487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放松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指真正意义上的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身心休整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选个舒服的姿势躺下，闭上眼，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做深呼吸，放松身体紧张的部位或肌肉，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保持这种除了呼吸，什么都不用想的状态。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防止睡着，先设定闹钟。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放松能舒缓交感神经系统，提高心率变异度，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还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能将身体调整到修复和自愈状态、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提高免疫功能、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降低压力荷尔蒙的分泌。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放松让你恢复意志力储备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distribute.quanjing.com/14mt0040rf.jpg?seid=mtrTDdaWndbYzNXJDwX0DxjHmdaZFdeYFhX8FhWZmdb8mJaXmY0ZlteGmtu6mtq6ndr8mhW%3d13b968e5426e4051ecf7218c6150096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4947A"/>
              </a:clrFrom>
              <a:clrTo>
                <a:srgbClr val="A494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747">
            <a:off x="5937956" y="2191222"/>
            <a:ext cx="2785576" cy="46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自控力的极限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力的极限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2662723" y="12636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自控力像肌肉一样有极限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0395" y="3150251"/>
            <a:ext cx="4582536" cy="102271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狗急了也会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跳墙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高压之下人更容易发脾气，说脏话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当自控力耗尽，人就会失控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人,半装,环境,户外,手_87991302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>
            <a:fillRect/>
          </a:stretch>
        </p:blipFill>
        <p:spPr bwMode="auto">
          <a:xfrm>
            <a:off x="6291852" y="1320477"/>
            <a:ext cx="2027454" cy="28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239437" y="4588331"/>
            <a:ext cx="7108348" cy="1757866"/>
            <a:chOff x="1206779" y="4490357"/>
            <a:chExt cx="7108348" cy="1757866"/>
          </a:xfrm>
        </p:grpSpPr>
        <p:sp>
          <p:nvSpPr>
            <p:cNvPr id="22" name="对角圆角矩形 21"/>
            <p:cNvSpPr/>
            <p:nvPr/>
          </p:nvSpPr>
          <p:spPr>
            <a:xfrm>
              <a:off x="1228018" y="4490357"/>
              <a:ext cx="7070780" cy="169582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7286" y="5786068"/>
              <a:ext cx="708219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消耗身体的能量，能量的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</a:t>
              </a:r>
              <a:r>
                <a:rPr lang="zh-CN" altLang="en-US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又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削弱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了意志力。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244347" y="4491883"/>
              <a:ext cx="707078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       当体内能量消耗，大脑会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削减能量预算，不再支出所有的能量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。自控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是所有大脑活动中耗能最高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的，为了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保存能量，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大脑不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愿意给你充足的能量去抵抗诱惑、集中注意力、控制情绪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</a:t>
              </a:r>
              <a:endParaRPr lang="zh-CN" altLang="en-US" sz="2000" dirty="0"/>
            </a:p>
          </p:txBody>
        </p:sp>
        <p:sp>
          <p:nvSpPr>
            <p:cNvPr id="25" name="矩形 28"/>
            <p:cNvSpPr/>
            <p:nvPr/>
          </p:nvSpPr>
          <p:spPr>
            <a:xfrm>
              <a:off x="1206779" y="6202504"/>
              <a:ext cx="7047942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训练“意志力肌肉”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859851" y="2143826"/>
            <a:ext cx="2544286" cy="52322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我不要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9851" y="336249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我想要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59851" y="458117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自我监控</a:t>
            </a:r>
            <a:r>
              <a:rPr lang="zh-CN" altLang="en-US" sz="2000" dirty="0" smtClean="0"/>
              <a:t>能力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944259" y="2624842"/>
            <a:ext cx="61822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44259" y="3885718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6200" y="6857999"/>
            <a:ext cx="411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44259" y="5104390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45783" y="2651599"/>
            <a:ext cx="606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不随便发誓、坐下时不翘脚、用不常用的手进行日常活动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9851" y="39146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每天做一件事情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（不是你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已经在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做的事）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5783" y="50932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认真记录一件你平常不关注的事情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0" y="1493186"/>
            <a:ext cx="9144000" cy="459792"/>
            <a:chOff x="0" y="1493186"/>
            <a:chExt cx="9144000" cy="459792"/>
          </a:xfrm>
        </p:grpSpPr>
        <p:sp>
          <p:nvSpPr>
            <p:cNvPr id="9" name="矩形 8"/>
            <p:cNvSpPr/>
            <p:nvPr/>
          </p:nvSpPr>
          <p:spPr>
            <a:xfrm>
              <a:off x="0" y="1493186"/>
              <a:ext cx="91440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           </a:t>
              </a:r>
              <a:r>
                <a:rPr lang="zh-CN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养成</a:t>
              </a:r>
              <a:r>
                <a:rPr lang="zh-CN" altLang="zh-CN" b="1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习惯，观注自己正在做的事情、选择更难而不是最简单的事情。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856454"/>
              <a:ext cx="9144000" cy="9652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7586696" y="5142260"/>
            <a:ext cx="850900" cy="850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45782" y="5137127"/>
            <a:ext cx="6584499" cy="1301142"/>
            <a:chOff x="1845782" y="5137127"/>
            <a:chExt cx="6584499" cy="1301142"/>
          </a:xfrm>
        </p:grpSpPr>
        <p:sp>
          <p:nvSpPr>
            <p:cNvPr id="3" name="矩形 2"/>
            <p:cNvSpPr/>
            <p:nvPr/>
          </p:nvSpPr>
          <p:spPr>
            <a:xfrm>
              <a:off x="1845783" y="5596496"/>
              <a:ext cx="6060260" cy="7078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彻底改变旧习惯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kern="100" dirty="0" smtClean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不要设定太高的目标，最好找简单的方法提高自控力。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28"/>
            <p:cNvSpPr/>
            <p:nvPr/>
          </p:nvSpPr>
          <p:spPr>
            <a:xfrm>
              <a:off x="1845782" y="6295540"/>
              <a:ext cx="6060261" cy="14272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930" y="5137127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96067" y="428554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这是一本几乎可以让每个人躺枪的书，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希望中枪的各位看完此</a:t>
            </a:r>
            <a:r>
              <a:rPr lang="en-US" altLang="zh-CN" sz="2000" dirty="0" smtClean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后，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能有所改变，掌控生活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0" y="213360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</a:t>
            </a:r>
            <a:r>
              <a:rPr lang="zh-CN" altLang="en-US" sz="3200" dirty="0" smtClean="0">
                <a:solidFill>
                  <a:schemeClr val="bg1"/>
                </a:solidFill>
              </a:rPr>
              <a:t>者序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46461" y="2235200"/>
            <a:ext cx="2413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69667" y="60056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@-</a:t>
            </a:r>
            <a:r>
              <a:rPr lang="zh-CN" altLang="en-US" dirty="0" smtClean="0">
                <a:solidFill>
                  <a:schemeClr val="bg1"/>
                </a:solidFill>
              </a:rPr>
              <a:t>臭人鹏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力真的有极限？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48005" y="501562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发现自己内心最重要最渴望的目标来给自己力量。</a:t>
            </a:r>
            <a:endParaRPr lang="zh-CN" altLang="en-US" sz="2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94149" y="5665031"/>
            <a:ext cx="8648522" cy="472561"/>
            <a:chOff x="394149" y="5665031"/>
            <a:chExt cx="8648522" cy="472561"/>
          </a:xfrm>
        </p:grpSpPr>
        <p:sp>
          <p:nvSpPr>
            <p:cNvPr id="24" name="文本框 23"/>
            <p:cNvSpPr txBox="1"/>
            <p:nvPr/>
          </p:nvSpPr>
          <p:spPr>
            <a:xfrm>
              <a:off x="394150" y="5665031"/>
              <a:ext cx="8648521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其实，第一波疲惫感绝对不是真正的极限，只要有足够的动力就能挺过去。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394149" y="6079209"/>
              <a:ext cx="8648521" cy="5838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718199" y="5015628"/>
            <a:ext cx="5324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98610" y="460145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我想要的力量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1842" y="1450262"/>
            <a:ext cx="9165842" cy="2199559"/>
            <a:chOff x="-21842" y="1450262"/>
            <a:chExt cx="9165842" cy="2199559"/>
          </a:xfrm>
        </p:grpSpPr>
        <p:sp>
          <p:nvSpPr>
            <p:cNvPr id="9" name="矩形 8"/>
            <p:cNvSpPr/>
            <p:nvPr/>
          </p:nvSpPr>
          <p:spPr>
            <a:xfrm>
              <a:off x="0" y="1450262"/>
              <a:ext cx="9144000" cy="21510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2929" y="167286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虚假疲惫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133398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91220" y="2271705"/>
              <a:ext cx="58539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://distribute.quanjing.com/is098r9gz.jpg?seid=AxmWotHYowD6FgLZmdiYFdeYFhX8FhWZmdb8mJaXmY0Ylti1ide3oJi2oJq3Fdb80f705cef9b16ecf5eec47820b4c176c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3" t="10646" r="32897" b="2216"/>
            <a:stretch>
              <a:fillRect/>
            </a:stretch>
          </p:blipFill>
          <p:spPr bwMode="auto">
            <a:xfrm>
              <a:off x="7157602" y="1451184"/>
              <a:ext cx="1983545" cy="212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>
              <a:off x="936449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8796" y="263968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当我们感觉到疲惫，是大脑为了保护身体，而使我们产生疲惫感。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28"/>
            <p:cNvSpPr/>
            <p:nvPr/>
          </p:nvSpPr>
          <p:spPr>
            <a:xfrm>
              <a:off x="-21842" y="3591889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“乐观精神”的力量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1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6613008" y="1576970"/>
              <a:ext cx="1990410" cy="369332"/>
              <a:chOff x="1572133" y="5051006"/>
              <a:chExt cx="1990410" cy="36933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2133" y="5051006"/>
                <a:ext cx="1552026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72133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坚持减肥</a:t>
              </a:r>
              <a:r>
                <a:rPr lang="zh-CN" altLang="en-US" b="1" dirty="0"/>
                <a:t>一段时间</a:t>
              </a:r>
              <a:r>
                <a:rPr lang="zh-CN" altLang="en-US" b="1" dirty="0" smtClean="0"/>
                <a:t>后觉得需要吃个冰淇淋奖励自己？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认真学习一段时间后觉得需要玩一下游戏放松一下？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7826" y="3222559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计划的</a:t>
              </a:r>
              <a:r>
                <a:rPr lang="en-US" altLang="zh-CN" b="1" dirty="0" smtClean="0"/>
                <a:t>9</a:t>
              </a:r>
              <a:r>
                <a:rPr lang="zh-CN" altLang="en-US" b="1" dirty="0" smtClean="0"/>
                <a:t>件</a:t>
              </a:r>
              <a:r>
                <a:rPr lang="zh-CN" altLang="en-US" b="1" dirty="0"/>
                <a:t>事</a:t>
              </a:r>
              <a:r>
                <a:rPr lang="zh-CN" altLang="en-US" b="1" dirty="0" smtClean="0"/>
                <a:t>没有做，完成了一件感觉也没那么糟？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L 形 26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507" y="4778615"/>
            <a:ext cx="6915799" cy="842252"/>
            <a:chOff x="1403507" y="4778615"/>
            <a:chExt cx="6915799" cy="842252"/>
          </a:xfrm>
        </p:grpSpPr>
        <p:sp>
          <p:nvSpPr>
            <p:cNvPr id="28" name="矩形 27"/>
            <p:cNvSpPr/>
            <p:nvPr/>
          </p:nvSpPr>
          <p:spPr>
            <a:xfrm>
              <a:off x="1430741" y="4778615"/>
              <a:ext cx="172354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道德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许可</a:t>
              </a:r>
              <a:r>
                <a:rPr lang="zh-CN" altLang="en-US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效应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03508" y="5192271"/>
              <a:ext cx="6885014" cy="36933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好的行为总是允许我们做一点坏事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我们觉得自己应该得到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8"/>
            <p:cNvSpPr/>
            <p:nvPr/>
          </p:nvSpPr>
          <p:spPr>
            <a:xfrm>
              <a:off x="1403507" y="5575148"/>
              <a:ext cx="6915799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标注 58"/>
          <p:cNvSpPr/>
          <p:nvPr/>
        </p:nvSpPr>
        <p:spPr>
          <a:xfrm>
            <a:off x="2870085" y="3473103"/>
            <a:ext cx="1851657" cy="1563912"/>
          </a:xfrm>
          <a:prstGeom prst="wedgeRoundRectCallout">
            <a:avLst>
              <a:gd name="adj1" fmla="val -20832"/>
              <a:gd name="adj2" fmla="val -7217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标注 59"/>
          <p:cNvSpPr/>
          <p:nvPr/>
        </p:nvSpPr>
        <p:spPr>
          <a:xfrm>
            <a:off x="4910278" y="3467455"/>
            <a:ext cx="1851657" cy="1569559"/>
          </a:xfrm>
          <a:prstGeom prst="wedgeRoundRectCallout">
            <a:avLst>
              <a:gd name="adj1" fmla="val -22351"/>
              <a:gd name="adj2" fmla="val -67709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标注 60"/>
          <p:cNvSpPr/>
          <p:nvPr/>
        </p:nvSpPr>
        <p:spPr>
          <a:xfrm>
            <a:off x="6984991" y="3466012"/>
            <a:ext cx="1851657" cy="1571002"/>
          </a:xfrm>
          <a:prstGeom prst="wedgeRoundRectCallout">
            <a:avLst>
              <a:gd name="adj1" fmla="val 18673"/>
              <a:gd name="adj2" fmla="val -7040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878841" y="3520799"/>
            <a:ext cx="1851657" cy="1516216"/>
          </a:xfrm>
          <a:prstGeom prst="wedgeRoundRectCallout">
            <a:avLst>
              <a:gd name="adj1" fmla="val -19313"/>
              <a:gd name="adj2" fmla="val -71106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174262" y="15831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没有罪恶感的失控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92761" y="1967407"/>
            <a:ext cx="7817252" cy="909607"/>
            <a:chOff x="892761" y="1967407"/>
            <a:chExt cx="7817252" cy="909607"/>
          </a:xfrm>
        </p:grpSpPr>
        <p:sp>
          <p:nvSpPr>
            <p:cNvPr id="8" name="下箭头 7"/>
            <p:cNvSpPr/>
            <p:nvPr/>
          </p:nvSpPr>
          <p:spPr>
            <a:xfrm rot="16200000">
              <a:off x="2477819" y="2477702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5284" y="2319106"/>
              <a:ext cx="1750419" cy="542503"/>
              <a:chOff x="1242522" y="2224451"/>
              <a:chExt cx="1769051" cy="50649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好的行为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876289" y="2355117"/>
              <a:ext cx="1769051" cy="506492"/>
              <a:chOff x="1242522" y="3272029"/>
              <a:chExt cx="1769051" cy="50649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自我感觉良好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861858" y="2355117"/>
              <a:ext cx="1787684" cy="506492"/>
              <a:chOff x="1209822" y="4319607"/>
              <a:chExt cx="1787684" cy="5064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目标</a:t>
                  </a:r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”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释放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" name="直接连接符 22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6926894" y="2352863"/>
              <a:ext cx="1783119" cy="506492"/>
              <a:chOff x="1228454" y="5367185"/>
              <a:chExt cx="1783119" cy="50649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放纵自己</a:t>
                  </a:r>
                  <a:endParaRPr lang="zh-CN" altLang="en-US" sz="20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下箭头 32"/>
            <p:cNvSpPr/>
            <p:nvPr/>
          </p:nvSpPr>
          <p:spPr>
            <a:xfrm rot="16200000">
              <a:off x="4459667" y="2477701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 rot="16200000">
              <a:off x="6479573" y="2476594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92761" y="1967407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878841" y="1620429"/>
            <a:ext cx="295421" cy="2954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06815" y="3678742"/>
            <a:ext cx="183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虽然很想玩游戏但是</a:t>
            </a:r>
            <a:r>
              <a:rPr lang="zh-CN" altLang="en-US" dirty="0"/>
              <a:t>我</a:t>
            </a:r>
            <a:r>
              <a:rPr lang="zh-CN" altLang="en-US" dirty="0" smtClean="0"/>
              <a:t>还是克制自己学习了半个钟。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985243" y="3583843"/>
            <a:ext cx="173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这个半个钟没有白费，过得很充实。</a:t>
            </a:r>
            <a:r>
              <a:rPr lang="zh-CN" altLang="en-US" dirty="0"/>
              <a:t>我应该奖励一下自己的进步。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28244" y="3622463"/>
            <a:ext cx="1908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隐藏的目标“玩游戏”被释放，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让</a:t>
            </a:r>
            <a:r>
              <a:rPr lang="zh-CN" altLang="en-US" b="1" dirty="0" smtClean="0"/>
              <a:t>我想做的事</a:t>
            </a:r>
            <a:r>
              <a:rPr lang="zh-CN" altLang="en-US" dirty="0" smtClean="0"/>
              <a:t>变成</a:t>
            </a:r>
            <a:r>
              <a:rPr lang="zh-CN" altLang="en-US" b="1" dirty="0" smtClean="0"/>
              <a:t>必须做的事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028013" y="3540708"/>
            <a:ext cx="197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开始没有罪恶感地玩游戏，因为我已经学习了半个钟了，忘记了学习这个目标。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74262" y="5351946"/>
            <a:ext cx="7092366" cy="1238460"/>
            <a:chOff x="1174262" y="5351946"/>
            <a:chExt cx="7092366" cy="1238460"/>
          </a:xfrm>
        </p:grpSpPr>
        <p:sp>
          <p:nvSpPr>
            <p:cNvPr id="63" name="矩形 62"/>
            <p:cNvSpPr/>
            <p:nvPr/>
          </p:nvSpPr>
          <p:spPr>
            <a:xfrm>
              <a:off x="1174262" y="5585900"/>
              <a:ext cx="6520766" cy="100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74262" y="5712009"/>
              <a:ext cx="6177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取得进步时，告诉自己，这是自己为了达到目标应该做的事情，理所当然要做的事情，并不能得到奖励。</a:t>
              </a: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277" y="5351946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618" b="5287"/>
          <a:stretch>
            <a:fillRect/>
          </a:stretch>
        </p:blipFill>
        <p:spPr>
          <a:xfrm>
            <a:off x="5283200" y="4525230"/>
            <a:ext cx="3860800" cy="23327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175717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关注对自己的承诺，而不是进步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第一次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抵制了诱惑，取得进步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第二次诱惑再次出现，不要告诉自己应该得到奖励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而是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回忆自己第一次为什么拒绝了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诱惑。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让我们明白，所谓的奖励看起来更像对目标的威胁，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屈服于诱惑的感觉并不好。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当我们发现自己在用曾经的进步给现在的放纵作辩护时，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停下来想一想，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当初为什么能拒绝诱惑。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取消许可，牢记理由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听完李阳的演讲马上热血沸腾 冷静后又毫无动力？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列出自己所有要做的事情的清单后如释重负？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981583"/>
            <a:chOff x="2079595" y="5210963"/>
            <a:chExt cx="5638786" cy="981583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对能完成的目标的可能性感到兴奋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错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把可能性当成真正完成了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大脑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有计划学英语，虽然没开始但是感觉英语比以前好？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最后抽一根烟，明天开始戒烟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今天先不去锻炼，明天保证会去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1289360"/>
            <a:chOff x="2079595" y="5210963"/>
            <a:chExt cx="5638786" cy="1289360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觉得未来我们会有更多的空闲，未来我们拥有更好的自控能力。想到未来可以弥补过错，今天就更加放纵自己。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人们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颓废完这几天，开学后好好学习！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65163" y="-865162"/>
            <a:ext cx="1955411" cy="3685738"/>
          </a:xfrm>
          <a:prstGeom prst="triangle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5082" y="168812"/>
            <a:ext cx="1055077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178" y="2024817"/>
            <a:ext cx="6415259" cy="464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试着减少行为的变化性，而不是减少那种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行为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把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今天作的每个决定都看成是对今后每天的承诺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每天保持同样上微博的时间，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那么上微博的总体时间就会减少。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这种方法打破了明天会有所改变的心理。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戒烟的时候想吸烟，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不是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告诉自己明天开始不吸烟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很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容易因为”最后吸一根“的理由放纵自己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要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问自己，是不是今后每天都要继续吸烟？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674" y="223036"/>
            <a:ext cx="90914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自控秘籍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796050" y="337625"/>
            <a:ext cx="588294" cy="1716258"/>
          </a:xfrm>
          <a:custGeom>
            <a:avLst/>
            <a:gdLst>
              <a:gd name="connsiteX0" fmla="*/ 5746 w 588294"/>
              <a:gd name="connsiteY0" fmla="*/ 0 h 1716258"/>
              <a:gd name="connsiteX1" fmla="*/ 588294 w 588294"/>
              <a:gd name="connsiteY1" fmla="*/ 0 h 1716258"/>
              <a:gd name="connsiteX2" fmla="*/ 579999 w 588294"/>
              <a:gd name="connsiteY2" fmla="*/ 1716258 h 1716258"/>
              <a:gd name="connsiteX3" fmla="*/ 548753 w 588294"/>
              <a:gd name="connsiteY3" fmla="*/ 1716258 h 1716258"/>
              <a:gd name="connsiteX4" fmla="*/ 0 w 588294"/>
              <a:gd name="connsiteY4" fmla="*/ 1188885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294" h="1716258">
                <a:moveTo>
                  <a:pt x="5746" y="0"/>
                </a:moveTo>
                <a:lnTo>
                  <a:pt x="588294" y="0"/>
                </a:lnTo>
                <a:lnTo>
                  <a:pt x="579999" y="1716258"/>
                </a:lnTo>
                <a:lnTo>
                  <a:pt x="548753" y="1716258"/>
                </a:lnTo>
                <a:lnTo>
                  <a:pt x="0" y="11888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>
            <a:off x="7680961" y="323555"/>
            <a:ext cx="126608" cy="196949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26148" y="557405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06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明天和今天毫无区别</a:t>
            </a:r>
          </a:p>
        </p:txBody>
      </p:sp>
      <p:pic>
        <p:nvPicPr>
          <p:cNvPr id="8196" name="Picture 4" descr="http://distribute.quanjing.com/pnsexp160910.jpg?seid=Cg5ZzxHWmtyWoteWFhbUCZaWmxWXmNX8FhX8mZaWFdiWmtmTmY0Xide2oJi4oJu5Fdb8462974ef669a6c9898cf37e67501fd9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>
            <a:fillRect/>
          </a:stretch>
        </p:blipFill>
        <p:spPr bwMode="auto">
          <a:xfrm>
            <a:off x="6232525" y="3381689"/>
            <a:ext cx="2911475" cy="324771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许可陷阱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418366" y="215786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趁打折买几件衣服“省钱”，没想到花了更多钱？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工作累了以“劳逸结合”为理由休息？</a:t>
              </a:r>
              <a:endParaRPr lang="zh-CN" altLang="en-US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如果偷懒后处罚自己，偷懒的罪恶感就没那么重？</a:t>
              </a:r>
              <a:endParaRPr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4" name="L 形 2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8628" y="4548460"/>
            <a:ext cx="7006406" cy="687171"/>
            <a:chOff x="1158628" y="4548460"/>
            <a:chExt cx="7006406" cy="687171"/>
          </a:xfrm>
        </p:grpSpPr>
        <p:sp>
          <p:nvSpPr>
            <p:cNvPr id="29" name="矩形 28"/>
            <p:cNvSpPr/>
            <p:nvPr/>
          </p:nvSpPr>
          <p:spPr>
            <a:xfrm>
              <a:off x="1863214" y="4838012"/>
              <a:ext cx="6301820" cy="397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放纵被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冠于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某种光环，人们就会放弃抵抗。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628" y="454846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光环效应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628" y="5484343"/>
            <a:ext cx="7006406" cy="751117"/>
            <a:chOff x="1158628" y="5484343"/>
            <a:chExt cx="7006406" cy="751117"/>
          </a:xfrm>
        </p:grpSpPr>
        <p:sp>
          <p:nvSpPr>
            <p:cNvPr id="32" name="矩形 31"/>
            <p:cNvSpPr/>
            <p:nvPr/>
          </p:nvSpPr>
          <p:spPr>
            <a:xfrm>
              <a:off x="1863214" y="5835350"/>
              <a:ext cx="630182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如果有处罚，放纵的罪恶感将减轻。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58628" y="5484343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处罚许可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奖励与渴望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05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202" y="2734138"/>
            <a:ext cx="328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什么</a:t>
            </a:r>
            <a:r>
              <a:rPr lang="zh-CN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意志力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912" y="5579075"/>
            <a:ext cx="59871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多巴胺产生渴望的同时也会刺激压力荷尔蒙释放。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渴望也会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压力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让我们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期待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目标的同时感到焦虑</a:t>
            </a:r>
            <a:endParaRPr lang="zh-CN" altLang="zh-CN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奖励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系统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95441" y="2200627"/>
            <a:ext cx="2037961" cy="2493200"/>
            <a:chOff x="895441" y="2200627"/>
            <a:chExt cx="2037961" cy="2493200"/>
          </a:xfrm>
        </p:grpSpPr>
        <p:sp>
          <p:nvSpPr>
            <p:cNvPr id="9" name="下箭头 8"/>
            <p:cNvSpPr/>
            <p:nvPr/>
          </p:nvSpPr>
          <p:spPr>
            <a:xfrm rot="16200000">
              <a:off x="2534090" y="232668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1555" y="2200627"/>
              <a:ext cx="1750419" cy="509966"/>
              <a:chOff x="1242522" y="2224451"/>
              <a:chExt cx="1769051" cy="50649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发现奖励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盘子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0" b="14585"/>
            <a:stretch>
              <a:fillRect/>
            </a:stretch>
          </p:blipFill>
          <p:spPr bwMode="auto">
            <a:xfrm>
              <a:off x="895441" y="2825073"/>
              <a:ext cx="1763488" cy="186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932560" y="2201846"/>
            <a:ext cx="1982690" cy="2491982"/>
            <a:chOff x="2932560" y="2201846"/>
            <a:chExt cx="1982690" cy="2491982"/>
          </a:xfrm>
        </p:grpSpPr>
        <p:sp>
          <p:nvSpPr>
            <p:cNvPr id="45" name="矩形 44"/>
            <p:cNvSpPr/>
            <p:nvPr/>
          </p:nvSpPr>
          <p:spPr>
            <a:xfrm>
              <a:off x="2988580" y="2825074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932560" y="2204101"/>
              <a:ext cx="1769051" cy="506492"/>
              <a:chOff x="1242522" y="3272029"/>
              <a:chExt cx="1769051" cy="5064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产生渴望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下箭头 33"/>
            <p:cNvSpPr/>
            <p:nvPr/>
          </p:nvSpPr>
          <p:spPr>
            <a:xfrm rot="16200000">
              <a:off x="4515938" y="2326685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74857" y="3148598"/>
              <a:ext cx="14542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</a:rPr>
                <a:t>分泌</a:t>
              </a:r>
              <a:r>
                <a:rPr lang="zh-CN" altLang="en-US" sz="2000" b="1" dirty="0" smtClean="0">
                  <a:solidFill>
                    <a:srgbClr val="FFFF00"/>
                  </a:solidFill>
                </a:rPr>
                <a:t>多巴胺，产生渴望，我想要吃蛋糕。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8129" y="2200739"/>
            <a:ext cx="2017027" cy="2501593"/>
            <a:chOff x="4918129" y="2200739"/>
            <a:chExt cx="2017027" cy="2501593"/>
          </a:xfrm>
        </p:grpSpPr>
        <p:sp>
          <p:nvSpPr>
            <p:cNvPr id="35" name="下箭头 34"/>
            <p:cNvSpPr/>
            <p:nvPr/>
          </p:nvSpPr>
          <p:spPr>
            <a:xfrm rot="16200000">
              <a:off x="6535844" y="2325578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129" y="2204101"/>
              <a:ext cx="1787684" cy="2498231"/>
              <a:chOff x="4918129" y="2204101"/>
              <a:chExt cx="1787684" cy="249823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83601" y="2833578"/>
                <a:ext cx="1713031" cy="18687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918129" y="2204101"/>
                <a:ext cx="1787684" cy="506492"/>
                <a:chOff x="1209822" y="4319607"/>
                <a:chExt cx="1787684" cy="50649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209822" y="4319607"/>
                  <a:ext cx="1787684" cy="506492"/>
                  <a:chOff x="1209822" y="4319607"/>
                  <a:chExt cx="1787684" cy="506492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1256590" y="4319607"/>
                    <a:ext cx="1740916" cy="50649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1209822" y="4370544"/>
                    <a:ext cx="1787683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快乐的承诺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" name="直接连接符 23"/>
                <p:cNvCxnSpPr/>
                <p:nvPr/>
              </p:nvCxnSpPr>
              <p:spPr>
                <a:xfrm>
                  <a:off x="1228454" y="437054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242522" y="477065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/>
            </p:nvSpPr>
            <p:spPr>
              <a:xfrm>
                <a:off x="5162844" y="3148117"/>
                <a:ext cx="14978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FF00"/>
                    </a:solidFill>
                  </a:rPr>
                  <a:t>吃蛋糕这件事情会让我快乐满足。</a:t>
                </a:r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83165" y="2200627"/>
            <a:ext cx="1783119" cy="2515726"/>
            <a:chOff x="6983165" y="2200627"/>
            <a:chExt cx="1783119" cy="2515726"/>
          </a:xfrm>
        </p:grpSpPr>
        <p:sp>
          <p:nvSpPr>
            <p:cNvPr id="50" name="矩形 49"/>
            <p:cNvSpPr/>
            <p:nvPr/>
          </p:nvSpPr>
          <p:spPr>
            <a:xfrm>
              <a:off x="7011174" y="2847599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983165" y="2200627"/>
              <a:ext cx="1783119" cy="507712"/>
              <a:chOff x="1228454" y="5367185"/>
              <a:chExt cx="1783119" cy="50649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开始行动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7092849" y="3137167"/>
              <a:ext cx="1591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为了追求快乐感和满足感开始行动。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4476" y="1354933"/>
            <a:ext cx="2562567" cy="477333"/>
            <a:chOff x="904476" y="1354933"/>
            <a:chExt cx="2562567" cy="477333"/>
          </a:xfrm>
        </p:grpSpPr>
        <p:sp>
          <p:nvSpPr>
            <p:cNvPr id="36" name="矩形 35"/>
            <p:cNvSpPr/>
            <p:nvPr/>
          </p:nvSpPr>
          <p:spPr>
            <a:xfrm>
              <a:off x="1230533" y="143215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的承诺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9032" y="181639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935112" y="146941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04476" y="135493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A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2459" y="5065689"/>
            <a:ext cx="2569528" cy="452317"/>
            <a:chOff x="892459" y="5065689"/>
            <a:chExt cx="2569528" cy="452317"/>
          </a:xfrm>
        </p:grpSpPr>
        <p:sp>
          <p:nvSpPr>
            <p:cNvPr id="51" name="矩形 50"/>
            <p:cNvSpPr/>
            <p:nvPr/>
          </p:nvSpPr>
          <p:spPr>
            <a:xfrm>
              <a:off x="1225477" y="511789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渴望的压力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943976" y="550213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930056" y="515515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2459" y="50656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B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你是否试过不停地刷新微博，渴望</a:t>
              </a:r>
              <a:r>
                <a:rPr lang="zh-CN" altLang="en-US" b="1" dirty="0"/>
                <a:t>看到</a:t>
              </a:r>
              <a:r>
                <a:rPr lang="zh-CN" altLang="en-US" b="1" dirty="0" smtClean="0"/>
                <a:t>好玩的微博？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不断的玩切水果（或类似游戏），追求破纪录？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不停地查阅自己的邮箱或者微信，期待新的动态？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4" name="L 形 1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20" name="矩形 19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7838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如果你中枪了，恭喜你！你上了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虚假奖励</a:t>
            </a:r>
            <a:r>
              <a:rPr lang="zh-CN" altLang="en-US" sz="2000" b="1" dirty="0" smtClean="0"/>
              <a:t>的当：</a:t>
            </a:r>
            <a:endParaRPr lang="en-US" altLang="zh-CN" sz="2000" b="1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028753" y="54325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误把渴望当幸福！</a:t>
            </a:r>
            <a:endParaRPr lang="zh-CN" altLang="en-US" sz="3200" b="1" dirty="0"/>
          </a:p>
        </p:txBody>
      </p:sp>
      <p:pic>
        <p:nvPicPr>
          <p:cNvPr id="3074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92517" y="355183"/>
            <a:ext cx="6026789" cy="1080956"/>
            <a:chOff x="2292517" y="383318"/>
            <a:chExt cx="6026789" cy="1080956"/>
          </a:xfrm>
        </p:grpSpPr>
        <p:sp>
          <p:nvSpPr>
            <p:cNvPr id="7" name="矩形 6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07666" y="1464274"/>
            <a:ext cx="5893020" cy="836477"/>
            <a:chOff x="1407666" y="1464274"/>
            <a:chExt cx="5893020" cy="836477"/>
          </a:xfrm>
        </p:grpSpPr>
        <p:sp>
          <p:nvSpPr>
            <p:cNvPr id="12" name="文本框 11"/>
            <p:cNvSpPr txBox="1"/>
            <p:nvPr/>
          </p:nvSpPr>
          <p:spPr>
            <a:xfrm>
              <a:off x="1407666" y="1464274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真实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23438" y="14659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2823438" y="1850744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63909" y="14713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追求的东西可以使我们得到快乐</a:t>
              </a:r>
              <a:endParaRPr lang="zh-CN" altLang="en-US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3823" y="190064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嘴馋、口渴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07666" y="3119161"/>
            <a:ext cx="6003395" cy="840954"/>
            <a:chOff x="1407666" y="3119161"/>
            <a:chExt cx="6003395" cy="840954"/>
          </a:xfrm>
        </p:grpSpPr>
        <p:sp>
          <p:nvSpPr>
            <p:cNvPr id="18" name="文本框 17"/>
            <p:cNvSpPr txBox="1"/>
            <p:nvPr/>
          </p:nvSpPr>
          <p:spPr>
            <a:xfrm>
              <a:off x="1407666" y="3119161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虚假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823438" y="31207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2823438" y="3505631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763909" y="312626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追求的东西并不会让我们得到快乐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15771" y="356000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吸毒、游戏、赌博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9151" y="4396712"/>
            <a:ext cx="7413691" cy="2049677"/>
            <a:chOff x="1189151" y="4396712"/>
            <a:chExt cx="7413691" cy="2049677"/>
          </a:xfrm>
        </p:grpSpPr>
        <p:sp>
          <p:nvSpPr>
            <p:cNvPr id="28" name="矩形 27"/>
            <p:cNvSpPr/>
            <p:nvPr/>
          </p:nvSpPr>
          <p:spPr>
            <a:xfrm>
              <a:off x="1189151" y="4396712"/>
              <a:ext cx="7265532" cy="1892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0033" y="4467052"/>
              <a:ext cx="483209" cy="48320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r="57597"/>
            <a:stretch>
              <a:fillRect/>
            </a:stretch>
          </p:blipFill>
          <p:spPr>
            <a:xfrm>
              <a:off x="7107548" y="4494672"/>
              <a:ext cx="485751" cy="42796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1631" y="4484776"/>
              <a:ext cx="447758" cy="44775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1355199" y="4541023"/>
              <a:ext cx="2492990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那些让你上瘾的东西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3645" y="5122950"/>
              <a:ext cx="73491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我们明知道我们应该开始工作，而不是刷微博或者切水果，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我们总觉得再刷一下微博，再切一盘水果我们就可以得到满足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其实这个过程中我们并不快乐满足，可是我们就是停不下来。</a:t>
              </a:r>
              <a:endParaRPr lang="en-US" altLang="zh-CN" sz="2000" dirty="0" smtClean="0"/>
            </a:p>
            <a:p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8" name="矩形 7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虚假的奖励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6560" y="4959060"/>
            <a:ext cx="7187965" cy="1072790"/>
            <a:chOff x="906560" y="4959060"/>
            <a:chExt cx="7187965" cy="1072790"/>
          </a:xfrm>
        </p:grpSpPr>
        <p:sp>
          <p:nvSpPr>
            <p:cNvPr id="19" name="矩形 18"/>
            <p:cNvSpPr/>
            <p:nvPr/>
          </p:nvSpPr>
          <p:spPr>
            <a:xfrm>
              <a:off x="1761963" y="5323964"/>
              <a:ext cx="633256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多巴胺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的目标是追求奖励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即使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经历的事物和原本的承诺并不相符，他也不会释放停下来的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信号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06560" y="4959060"/>
              <a:ext cx="25010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停不下来？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952" y="1436138"/>
            <a:ext cx="9165841" cy="3085909"/>
            <a:chOff x="-3952" y="1436138"/>
            <a:chExt cx="9165841" cy="3085909"/>
          </a:xfrm>
        </p:grpSpPr>
        <p:sp>
          <p:nvSpPr>
            <p:cNvPr id="16" name="矩形 15"/>
            <p:cNvSpPr/>
            <p:nvPr/>
          </p:nvSpPr>
          <p:spPr>
            <a:xfrm>
              <a:off x="13938" y="1436138"/>
              <a:ext cx="9130062" cy="3028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62108" y="3336128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追求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那么不会带给我们快乐的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东西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消费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那些不会带来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满足感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会带来更多痛苦的东西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41321" y="149212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</a:rPr>
                <a:t>误把奖励的的承诺当幸福：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52" y="1454213"/>
              <a:ext cx="4290202" cy="3009902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 flipV="1">
              <a:off x="4585938" y="1995993"/>
              <a:ext cx="44173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453928" y="211332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渴望的感觉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20451" y="210458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快乐的保证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131308" y="2335418"/>
              <a:ext cx="1326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317576" y="23235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误认为</a:t>
              </a:r>
              <a:endPara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0188" y="2759656"/>
              <a:ext cx="4843812" cy="5204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6527342" y="2811080"/>
              <a:ext cx="534573" cy="4270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28"/>
            <p:cNvSpPr/>
            <p:nvPr/>
          </p:nvSpPr>
          <p:spPr>
            <a:xfrm>
              <a:off x="-3952" y="4464115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41525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试选择一项让你放纵自己的诱惑因素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比如微博、游戏、电视剧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关注你放纵的过程，不要着急体验。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注意它给你什么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感觉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然后允许自己接受诱惑，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比较真实的体验和自己期望中体验的差别。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有没有想象中那样，让自己快乐满足</a:t>
            </a:r>
            <a:r>
              <a:rPr lang="zh-CN" altLang="en-US" sz="14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关注放纵的感受时，我们会发现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我们并不需要想象中那么多东西，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或者这种体验完全无法让我们满足。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这两种观察都会让你对这些事有更强的自控力。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测试虚假的奖励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familyhomesecurity.com/images/internet_addi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17194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情绪低落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06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高压之下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很多工作压着自己的时候觉得睡觉很幸福？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考试</a:t>
              </a:r>
              <a:r>
                <a:rPr lang="zh-CN" altLang="en-US" b="1" dirty="0" smtClean="0"/>
                <a:t>周的时候，打球或打游戏比平时更有吸引力？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工作的最后期限更渴望做工作之前的事情？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高压之下</a:t>
            </a:r>
            <a:r>
              <a:rPr lang="zh-CN" altLang="en-US" sz="2000" b="1" dirty="0" smtClean="0"/>
              <a:t>的时候：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935138" y="54275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诱惑会变得</a:t>
            </a:r>
            <a:r>
              <a:rPr lang="zh-CN" altLang="en-US" sz="3200" b="1" dirty="0"/>
              <a:t>更加</a:t>
            </a:r>
            <a:r>
              <a:rPr lang="zh-CN" altLang="en-US" sz="3200" b="1" dirty="0" smtClean="0"/>
              <a:t>诱惑！</a:t>
            </a:r>
            <a:endParaRPr lang="zh-CN" altLang="en-US" sz="3200" b="1" dirty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05" y="2389245"/>
            <a:ext cx="4048095" cy="44687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249988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有效的解压方法</a:t>
            </a:r>
            <a:endParaRPr lang="en-US" altLang="zh-CN" sz="24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锻炼或者参加体育活动、阅读、听音乐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家人朋友相处、按摩、外出散步、冥想或者瑜伽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以及培养有创意的爱好。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没效果的解压方法</a:t>
            </a:r>
            <a:endParaRPr lang="en-US" altLang="zh-CN" sz="2400" b="1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赌博、购物、抽烟、喝酒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暴饮暴食、玩游戏、上网、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花两个小时以上看电视或电影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08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尝试一种有效的解压方法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7950" y="4787563"/>
            <a:ext cx="8145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latin typeface="+mj-ea"/>
                <a:ea typeface="+mj-ea"/>
                <a:cs typeface="Times New Roman" panose="02020603050405020304" pitchFamily="18" charset="0"/>
              </a:rPr>
              <a:t>某个环节没有做好，干脆整件事情也不好好做了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84" y="5832397"/>
            <a:ext cx="6587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简单的、最快捷的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就是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100" dirty="0" smtClean="0">
                <a:latin typeface="+mn-ea"/>
                <a:cs typeface="Times New Roman" panose="02020603050405020304" pitchFamily="18" charset="0"/>
              </a:rPr>
              <a:t>继续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做导致你情绪低落的事情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（因为你本来就想做）。</a:t>
            </a:r>
          </a:p>
          <a:p>
            <a:pPr lvl="0"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那又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如何？！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0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92517" y="215776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“反正我的减肥计划已经破坏了，吃多点也没关系”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反正这学期怎么努力也拿不到奖学金了，不学了！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老板都对我有意见了，我工作努力又有什么用？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998805" y="439338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“那又如何”效应：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38384" y="54630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屈服于诱惑，使我们对自己失望，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想做一些改善心情的事情</a:t>
            </a:r>
            <a:endParaRPr lang="zh-CN" altLang="en-US" dirty="0"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0094" y="5440487"/>
            <a:ext cx="7227084" cy="12496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标注 29"/>
          <p:cNvSpPr/>
          <p:nvPr/>
        </p:nvSpPr>
        <p:spPr>
          <a:xfrm>
            <a:off x="1756572" y="5011163"/>
            <a:ext cx="6114736" cy="728378"/>
          </a:xfrm>
          <a:prstGeom prst="wedgeRoundRectCallout">
            <a:avLst>
              <a:gd name="adj1" fmla="val -57183"/>
              <a:gd name="adj2" fmla="val 54774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标注 28"/>
          <p:cNvSpPr/>
          <p:nvPr/>
        </p:nvSpPr>
        <p:spPr>
          <a:xfrm>
            <a:off x="1756572" y="3064205"/>
            <a:ext cx="6114736" cy="728378"/>
          </a:xfrm>
          <a:prstGeom prst="wedgeRoundRectCallout">
            <a:avLst>
              <a:gd name="adj1" fmla="val 55548"/>
              <a:gd name="adj2" fmla="val 4898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891378" y="164021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当开始犯错你是怎么样对自己？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6572" y="2469717"/>
            <a:ext cx="2763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严厉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自我批评？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56572" y="4480581"/>
            <a:ext cx="32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自我谅解，下次加油？！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1" y="5686088"/>
            <a:ext cx="609600" cy="609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16" y="3487783"/>
            <a:ext cx="609600" cy="60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35776" y="3280392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当然，一定是我对自己不够狠，才会有所松懈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1378" y="5175297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自我原谅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那是在为自己找借口，下次肯定再犯错！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7592" y="5752528"/>
            <a:ext cx="325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克服冲动、深谋远虑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0765" y="5752528"/>
            <a:ext cx="291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任意妄为、及时行乐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9227" y="3732369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http://distribute.quanjing.com/ibxais00301111.jpg?seid=Awj4ywLZmdaZmdeXmtf8AwjYzJaWn3WXmNX8FhX8mZaWFdiWmtmVmI8YncaWoJuZoJeXFdb8ecc8cef40989e7faf003ec2f95d80d9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6197"/>
          <a:stretch>
            <a:fillRect/>
          </a:stretch>
        </p:blipFill>
        <p:spPr bwMode="auto">
          <a:xfrm>
            <a:off x="843593" y="1967235"/>
            <a:ext cx="2784425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istribute.quanjing.com/ibxais00301104.jpg?seid=Awj4ywLZmdaZmdeXmdr8AwjYzJaWn3WXmNX8FhX8mZaWFdiWmtmVmI8YncaWoJuZoJi2Fdb87009b08fc511c7f59803ef029062057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2924"/>
          <a:stretch>
            <a:fillRect/>
          </a:stretch>
        </p:blipFill>
        <p:spPr bwMode="auto">
          <a:xfrm>
            <a:off x="5479814" y="1909159"/>
            <a:ext cx="2591172" cy="3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53022" y="383318"/>
            <a:ext cx="4366284" cy="715362"/>
            <a:chOff x="3953022" y="383318"/>
            <a:chExt cx="4366284" cy="715362"/>
          </a:xfrm>
        </p:grpSpPr>
        <p:sp>
          <p:nvSpPr>
            <p:cNvPr id="14" name="矩形 13"/>
            <p:cNvSpPr/>
            <p:nvPr/>
          </p:nvSpPr>
          <p:spPr>
            <a:xfrm>
              <a:off x="3953022" y="637015"/>
              <a:ext cx="3610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是</a:t>
              </a:r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两个自我的对抗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22723" y="4491630"/>
            <a:ext cx="7037662" cy="10326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72066" y="1788609"/>
            <a:ext cx="6999868" cy="102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38" y="1982294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" y="4116982"/>
            <a:ext cx="1219200" cy="121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9" name="矩形 8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1453522" y="1982294"/>
            <a:ext cx="5878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自我批评在这个时候并不能起作用，反而会使情绪更加消极</a:t>
            </a:r>
            <a:r>
              <a:rPr lang="zh-CN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，更加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削弱自控力。</a:t>
            </a:r>
          </a:p>
        </p:txBody>
      </p:sp>
      <p:sp>
        <p:nvSpPr>
          <p:cNvPr id="2" name="矩形 1"/>
          <p:cNvSpPr/>
          <p:nvPr/>
        </p:nvSpPr>
        <p:spPr>
          <a:xfrm>
            <a:off x="2455553" y="4628296"/>
            <a:ext cx="5108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谅解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让人从错误中恢复过来，</a:t>
            </a:r>
            <a:endParaRPr lang="en-US" altLang="zh-CN" sz="2000" b="1" kern="1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失落感，可以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那又如何效应</a:t>
            </a:r>
            <a:r>
              <a:rPr lang="en-US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64" y="2779423"/>
            <a:ext cx="3273836" cy="407857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345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面对失败的时候，从以下三个角度考虑问题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花一点时间关注描述自己的感觉，观察自己对自己说了什么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知的视角让你看清自己的感受，而不会急于逃避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错误是人都会犯，不用太在意。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这个视角会让自我批评和自我怀疑的声音变得不那么尖锐。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假如朋友出现这种情况，自己会怎么安慰他。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视角会让你指明重归正途之路。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原谅自己能帮助人们从错误中恢复过来，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消除羞愧和痛苦。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失败的时候，请原谅自己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五边形 56"/>
          <p:cNvSpPr/>
          <p:nvPr/>
        </p:nvSpPr>
        <p:spPr>
          <a:xfrm>
            <a:off x="2904432" y="1514141"/>
            <a:ext cx="3424655" cy="2695195"/>
          </a:xfrm>
          <a:prstGeom prst="pentago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7592" y="55240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情况并没有我们想象地那么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顺利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之间的反差更加打击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虚假综合征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370264" y="131302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情绪低落、面临压力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8390" y="2367693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决定作出改变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7769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</a:t>
            </a:r>
          </a:p>
        </p:txBody>
      </p:sp>
      <p:sp>
        <p:nvSpPr>
          <p:cNvPr id="12" name="矩形 11"/>
          <p:cNvSpPr/>
          <p:nvPr/>
        </p:nvSpPr>
        <p:spPr>
          <a:xfrm>
            <a:off x="981065" y="4792356"/>
            <a:ext cx="5321747" cy="64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未来不切实际的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乐观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因为我们已经决心改变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就算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什么都没有做我们还是得到即时的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5378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真正面临挑战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696" y="2367693"/>
            <a:ext cx="223651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现实反差打击信心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4226751">
            <a:off x="3126767" y="3276706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燕尾形 72"/>
          <p:cNvSpPr/>
          <p:nvPr/>
        </p:nvSpPr>
        <p:spPr>
          <a:xfrm rot="17373249" flipV="1">
            <a:off x="5916966" y="3249442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 rot="8501031" flipV="1">
            <a:off x="3683081" y="1912598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燕尾形 74"/>
          <p:cNvSpPr/>
          <p:nvPr/>
        </p:nvSpPr>
        <p:spPr>
          <a:xfrm rot="13098969">
            <a:off x="5334829" y="1912005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燕尾形 75"/>
          <p:cNvSpPr/>
          <p:nvPr/>
        </p:nvSpPr>
        <p:spPr>
          <a:xfrm>
            <a:off x="4526296" y="4107651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>
            <a:stCxn id="11" idx="2"/>
            <a:endCxn id="79" idx="0"/>
          </p:cNvCxnSpPr>
          <p:nvPr/>
        </p:nvCxnSpPr>
        <p:spPr>
          <a:xfrm flipH="1">
            <a:off x="886275" y="4444470"/>
            <a:ext cx="2533269" cy="37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60140" y="4816585"/>
            <a:ext cx="252270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447803" y="5552328"/>
            <a:ext cx="227251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15" idx="3"/>
            <a:endCxn id="88" idx="0"/>
          </p:cNvCxnSpPr>
          <p:nvPr/>
        </p:nvCxnSpPr>
        <p:spPr>
          <a:xfrm>
            <a:off x="7555206" y="2567748"/>
            <a:ext cx="1006223" cy="298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66" y="2223305"/>
            <a:ext cx="609600" cy="6096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39" y="3834870"/>
            <a:ext cx="609600" cy="6096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7" y="3904535"/>
            <a:ext cx="609600" cy="6096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40" y="1198999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8" y="22862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预支未来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07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未来的奖励并不那么吸引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960644" y="3920505"/>
            <a:ext cx="6555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的奖励系统只能对现在的奖励作出回应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586" y="2288426"/>
            <a:ext cx="7312052" cy="531557"/>
            <a:chOff x="629586" y="2288426"/>
            <a:chExt cx="7312052" cy="531557"/>
          </a:xfrm>
        </p:grpSpPr>
        <p:sp>
          <p:nvSpPr>
            <p:cNvPr id="13" name="矩形 12"/>
            <p:cNvSpPr/>
            <p:nvPr/>
          </p:nvSpPr>
          <p:spPr>
            <a:xfrm>
              <a:off x="2068376" y="2288426"/>
              <a:ext cx="587326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8"/>
            <p:cNvSpPr/>
            <p:nvPr/>
          </p:nvSpPr>
          <p:spPr>
            <a:xfrm>
              <a:off x="629586" y="2774264"/>
              <a:ext cx="7310728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586" y="2288426"/>
            <a:ext cx="7322899" cy="1345608"/>
            <a:chOff x="629586" y="2288426"/>
            <a:chExt cx="7322899" cy="1345608"/>
          </a:xfrm>
        </p:grpSpPr>
        <p:grpSp>
          <p:nvGrpSpPr>
            <p:cNvPr id="16" name="组合 15"/>
            <p:cNvGrpSpPr/>
            <p:nvPr/>
          </p:nvGrpSpPr>
          <p:grpSpPr>
            <a:xfrm>
              <a:off x="641757" y="2288426"/>
              <a:ext cx="7310728" cy="1248386"/>
              <a:chOff x="641757" y="2288426"/>
              <a:chExt cx="7310728" cy="124838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141619" y="3121312"/>
                <a:ext cx="5810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诱惑出现在我们眼前时，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zh-CN" altLang="en-US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不够理性。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41757" y="2288426"/>
                <a:ext cx="7299881" cy="461665"/>
                <a:chOff x="641757" y="2288426"/>
                <a:chExt cx="7299881" cy="461665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2068376" y="2334592"/>
                  <a:ext cx="5873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spcAft>
                      <a:spcPts val="0"/>
                    </a:spcAft>
                  </a:pPr>
                  <a:r>
                    <a:rPr lang="zh-CN" altLang="zh-CN" b="1" kern="1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等待时间</a:t>
                  </a:r>
                  <a:r>
                    <a:rPr lang="zh-CN" altLang="zh-CN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越长，奖励对你来说价值越低，诱惑力更小。</a:t>
                  </a:r>
                  <a:endParaRPr lang="zh-CN" altLang="zh-CN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41757" y="2288426"/>
                  <a:ext cx="1415772" cy="46166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延迟折扣</a:t>
                  </a: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41757" y="3075147"/>
                <a:ext cx="1415772" cy="46166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有限理性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68376" y="3075146"/>
                <a:ext cx="5873262" cy="45584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28"/>
            <p:cNvSpPr/>
            <p:nvPr/>
          </p:nvSpPr>
          <p:spPr>
            <a:xfrm>
              <a:off x="629586" y="3554841"/>
              <a:ext cx="7310728" cy="7919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043289" y="4357511"/>
            <a:ext cx="5835022" cy="1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43591" y="4386963"/>
            <a:ext cx="65088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创造诱惑与自己的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（时间和空间）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拒绝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诱惑会变得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0864" y="5355854"/>
            <a:ext cx="48013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学习收起手机，工作关闭电脑上无关的程序。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将诱惑推迟至未来，减少其吸引力。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6" y="2007164"/>
            <a:ext cx="681722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在所有诱惑面前必须等待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分钟内，你一定要时刻想着长远的目标，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抵抗诱惑，也可以创造一些物理或视觉上的距离。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分钟后你还是想要，你就可以拥有它。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分钟，大脑会把诱惑看成“未来的奖励”冲动就会减小。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再坚持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当然，也可以是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坚持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分钟后你就可以选择停下来。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当然，一旦开始你就不会停下来，这能有效对抗拖延症。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11197" y="595644"/>
            <a:ext cx="1871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等待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://distribute.quanjing.com/mf821-02687553.jpg?seid=Bwy4mJeTmdi2odC1ntn8BwyWndv8mtj8FhX8FdmWmhWYmdeZltmTmsaXotOXndO1mxWWFa%3d%3dcd912fd04f5f01d3be98ada1a116cf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1"/>
          <a:stretch>
            <a:fillRect/>
          </a:stretch>
        </p:blipFill>
        <p:spPr bwMode="auto">
          <a:xfrm>
            <a:off x="5689600" y="3690891"/>
            <a:ext cx="3454400" cy="31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预先承诺的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价值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-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破釜沉舟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21343" y="2459561"/>
            <a:ext cx="6342628" cy="780866"/>
            <a:chOff x="1221343" y="2459561"/>
            <a:chExt cx="6342628" cy="780866"/>
          </a:xfrm>
        </p:grpSpPr>
        <p:sp>
          <p:nvSpPr>
            <p:cNvPr id="9" name="文本框 8"/>
            <p:cNvSpPr txBox="1"/>
            <p:nvPr/>
          </p:nvSpPr>
          <p:spPr>
            <a:xfrm>
              <a:off x="1739342" y="249885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做好拒绝诱惑的准备</a:t>
              </a:r>
              <a:endParaRPr lang="zh-CN" altLang="en-US" sz="20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16259" y="2871095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在未来的自我被诱惑蒙蔽之前，提前做出选择。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342627" cy="796254"/>
            <a:chOff x="1221344" y="3528865"/>
            <a:chExt cx="6342627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让改变偏好变得更难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设置障碍或者制作延长，让选择诱惑变得艰难。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64552"/>
            <a:ext cx="6342628" cy="792893"/>
            <a:chOff x="1221343" y="4766079"/>
            <a:chExt cx="6342628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激励未来的自己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假如屈服于诱惑就用自己最不喜欢做的事情惩罚自己。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1602769"/>
            <a:ext cx="9144000" cy="455124"/>
            <a:chOff x="0" y="1602769"/>
            <a:chExt cx="9144000" cy="455124"/>
          </a:xfrm>
        </p:grpSpPr>
        <p:sp>
          <p:nvSpPr>
            <p:cNvPr id="2" name="矩形 1"/>
            <p:cNvSpPr/>
            <p:nvPr/>
          </p:nvSpPr>
          <p:spPr>
            <a:xfrm>
              <a:off x="0" y="1602769"/>
              <a:ext cx="9144000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</a:t>
              </a:r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要限制自己的选择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选择诱惑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变得艰难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8"/>
            <p:cNvSpPr/>
            <p:nvPr/>
          </p:nvSpPr>
          <p:spPr>
            <a:xfrm>
              <a:off x="0" y="2002879"/>
              <a:ext cx="9143999" cy="5501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坑未来的自己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平时不好好学习，期末前才熬夜苦读？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今天的衣服和明天一起洗吧？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今天早点睡觉，明天早点起来做事？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如果你中枪了，没关系！没有人能躲过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拖延症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我们最喜欢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坑</a:t>
            </a:r>
            <a:r>
              <a:rPr lang="zh-CN" altLang="en-US" sz="3200" b="1" dirty="0"/>
              <a:t>未来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问：你是说拖延症吗？   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distribute.quanjing.com/bld010845.jpg?seid=yMXKmdeWodq1FgjSzdaWmNWXmNX8FhX8mZaWFdiWmtmTmI0YnYaXmdOZnJO0mNWWFa%3d%3d104c69721af6132a69163d61dbbfb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t="8091" r="1388" b="2539"/>
          <a:stretch>
            <a:fillRect/>
          </a:stretch>
        </p:blipFill>
        <p:spPr bwMode="auto">
          <a:xfrm flipH="1">
            <a:off x="46793" y="2208226"/>
            <a:ext cx="3679832" cy="27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7561" y="4326831"/>
            <a:ext cx="6167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未来面对新旧任务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，压力更大，导致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拖延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透支未来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717561" y="2206470"/>
            <a:ext cx="545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把未来自己想像成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与自己完全不同的人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7561" y="2541609"/>
            <a:ext cx="603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未来的我一定会有更多空闲时间、更有自控力！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7561" y="3202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事情推给未来的自己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689" y="3536555"/>
            <a:ext cx="6034908" cy="3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未来的我做这些事情肯定会很轻松！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7561" y="46563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我还是我，未来并没有发生改变。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35689" y="2219215"/>
            <a:ext cx="0" cy="2788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67205" y="2910941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7205" y="3905887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67205" y="4997109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5904" y="4560536"/>
            <a:ext cx="753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830" y="4564520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Future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713368" y="2337102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增强与“未来自我”的连续性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047865" y="2459541"/>
            <a:ext cx="5314275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认为未来的自己与现在自己本质上是一样的人</a:t>
            </a:r>
            <a:endParaRPr lang="en-US" altLang="zh-CN" sz="2000" b="1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能够有长远的目标，拥有较强的自控能力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78206" y="3821007"/>
            <a:ext cx="48013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未来自我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性较差的人</a:t>
            </a:r>
            <a:endParaRPr lang="en-US" altLang="zh-CN" sz="2000" b="1" dirty="0" smtClean="0"/>
          </a:p>
          <a:p>
            <a:r>
              <a:rPr lang="zh-CN" altLang="en-US" dirty="0" smtClean="0"/>
              <a:t>只顾当下的享受，感觉未来和自己毫无关联，</a:t>
            </a:r>
            <a:endParaRPr lang="en-US" altLang="zh-CN" dirty="0" smtClean="0"/>
          </a:p>
          <a:p>
            <a:r>
              <a:rPr lang="zh-CN" altLang="en-US" dirty="0" smtClean="0"/>
              <a:t>忽略自己行为的后果。</a:t>
            </a:r>
            <a:endParaRPr lang="zh-CN" altLang="en-US" dirty="0"/>
          </a:p>
        </p:txBody>
      </p:sp>
      <p:pic>
        <p:nvPicPr>
          <p:cNvPr id="2050" name="Picture 2" descr="http://songshuhui.net/wp-content/uploads/2011/10/ProductiveProcrastination04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1074"/>
            <a:ext cx="4034724" cy="20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0" y="1691209"/>
            <a:ext cx="1219200" cy="12192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924113" y="3791926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33" y="3241034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40812" y="383318"/>
            <a:ext cx="3578494" cy="711624"/>
            <a:chOff x="4740812" y="383318"/>
            <a:chExt cx="3578494" cy="711624"/>
          </a:xfrm>
          <a:solidFill>
            <a:schemeClr val="bg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4740812" y="624320"/>
              <a:ext cx="2823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意志力的三个力量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3435" y="1574547"/>
            <a:ext cx="7655871" cy="1387768"/>
            <a:chOff x="663435" y="1574547"/>
            <a:chExt cx="7655871" cy="1387768"/>
          </a:xfrm>
        </p:grpSpPr>
        <p:grpSp>
          <p:nvGrpSpPr>
            <p:cNvPr id="38" name="组合 37"/>
            <p:cNvGrpSpPr/>
            <p:nvPr/>
          </p:nvGrpSpPr>
          <p:grpSpPr>
            <a:xfrm>
              <a:off x="663435" y="1574547"/>
              <a:ext cx="7655871" cy="1387768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任意多边形 35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804629" y="1775970"/>
              <a:ext cx="5075438" cy="370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3400" algn="just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忍受</a:t>
              </a:r>
              <a:r>
                <a: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不适、压力，坚持做正在做的事情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5880063" y="1589100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我要</a:t>
              </a:r>
              <a:r>
                <a:rPr lang="zh-CN" altLang="zh-CN" sz="28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做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212" y="2406609"/>
              <a:ext cx="5250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当你困到不行，它会让你继续待在电脑前做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。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432" y="3328272"/>
            <a:ext cx="7655870" cy="1322881"/>
            <a:chOff x="663432" y="3328272"/>
            <a:chExt cx="7655870" cy="1322881"/>
          </a:xfrm>
        </p:grpSpPr>
        <p:grpSp>
          <p:nvGrpSpPr>
            <p:cNvPr id="6" name="组合 5"/>
            <p:cNvGrpSpPr/>
            <p:nvPr/>
          </p:nvGrpSpPr>
          <p:grpSpPr>
            <a:xfrm>
              <a:off x="663432" y="3328272"/>
              <a:ext cx="7655870" cy="1322881"/>
              <a:chOff x="663435" y="5017112"/>
              <a:chExt cx="7655870" cy="1322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04629" y="5217484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克制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一时的冲动，抵制诱惑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63435" y="5017112"/>
                <a:ext cx="7655870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矩形 46"/>
              <p:cNvSpPr/>
              <p:nvPr/>
            </p:nvSpPr>
            <p:spPr>
              <a:xfrm>
                <a:off x="5880062" y="5039934"/>
                <a:ext cx="2439240" cy="54688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我不要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45212" y="4130791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它会帮助你克制在做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的时候想刷微博的冲动。</a:t>
              </a:r>
              <a:endParaRPr lang="zh-CN" altLang="en-US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3428" y="5017110"/>
            <a:ext cx="7655871" cy="1322881"/>
            <a:chOff x="663428" y="5017110"/>
            <a:chExt cx="7655871" cy="1322881"/>
          </a:xfrm>
        </p:grpSpPr>
        <p:grpSp>
          <p:nvGrpSpPr>
            <p:cNvPr id="7" name="组合 6"/>
            <p:cNvGrpSpPr/>
            <p:nvPr/>
          </p:nvGrpSpPr>
          <p:grpSpPr>
            <a:xfrm>
              <a:off x="663428" y="5017110"/>
              <a:ext cx="7655871" cy="1322881"/>
              <a:chOff x="663434" y="3328273"/>
              <a:chExt cx="7655871" cy="1322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4630" y="3530388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牢记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长远目标，不为短期</a:t>
                </a:r>
                <a:r>
                  <a:rPr lang="zh-CN" altLang="en-US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04629" y="4079269"/>
                <a:ext cx="65621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63434" y="3328273"/>
                <a:ext cx="7655871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/>
              <p:cNvSpPr/>
              <p:nvPr/>
            </p:nvSpPr>
            <p:spPr>
              <a:xfrm>
                <a:off x="5880062" y="3343368"/>
                <a:ext cx="2439241" cy="5393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我想要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45212" y="5777778"/>
              <a:ext cx="6676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它会让你知道你真正想要的是完成一份好的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，而不是懒觉。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意志力传染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08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0919" y="5031587"/>
            <a:ext cx="6359661" cy="824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我们发现别人努力的目标时，我们也会变得更加努力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但是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看到别人偷懒时或者像偷懒时，自己隐藏的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偷懒目标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就会被激发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6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192" y="165083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082055" y="22155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人有观察别人、了解别人感受的天性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2055" y="2630744"/>
            <a:ext cx="568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无意识模仿别人行动的本能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别人的情绪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3748" y="155563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09786" y="2237602"/>
            <a:ext cx="0" cy="6945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07192" y="38624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326" y="37529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68978" y="4305964"/>
            <a:ext cx="0" cy="3428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68978" y="433365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当我们发现两者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便会改变自己的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强化自己的目标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每天开始的时候花几分钟想想自己的目标，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想想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你会怎么受到诱惑，想要改变自己的目标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回想自己的目标能强化这个目标，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避免你感染他人的目标。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我们坚定一个目标的时候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（比如减肥），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同时还要意识到你潜在一个与之冲突的目标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（比如吃零食）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当我们看到别人的行为与自己最大的目标冲突时，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大脑会要保持高度警惕，这叫“反抗控制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”.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10791" cy="1730328"/>
            <a:chOff x="7680961" y="323555"/>
            <a:chExt cx="710791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65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391551" y="595644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增强你的自控免疫系统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fj.sinaimg.cn/2012/0706/U8023P911DT20120706091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92286"/>
            <a:ext cx="240030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21311" y="32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你不会也想打哈欠吧？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92517" y="633277"/>
            <a:ext cx="52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kern="100" dirty="0" smtClean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群体传染性</a:t>
            </a:r>
            <a:endParaRPr lang="zh-CN" altLang="en-US" sz="2400" b="1" kern="100" dirty="0">
              <a:solidFill>
                <a:schemeClr val="bg1">
                  <a:lumMod val="50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3971" y="387056"/>
            <a:ext cx="755335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08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6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418366" y="2157869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上课的时候，一个人睡觉，你也开始想睡觉？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图书馆复习，一个人玩手机，你也开始玩手机？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7826" y="322255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考试的时候有人作弊，自己也会想作弊？</a:t>
              </a:r>
              <a:endParaRPr lang="zh-CN" altLang="en-US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L 形 16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L 形 17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419696" y="4973213"/>
            <a:ext cx="6734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我们更容易感染和我们冲动一致、更普遍的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02769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当一群人在一起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群体传染性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21343" y="2459561"/>
            <a:ext cx="6681225" cy="780532"/>
            <a:chOff x="1221343" y="2459561"/>
            <a:chExt cx="6681225" cy="780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259" y="2870761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即使我们</a:t>
              </a:r>
              <a:r>
                <a:rPr lang="zh-CN" altLang="en-US" dirty="0"/>
                <a:t>只看到别人屈服于诱惑的证据，我们也会受感染</a:t>
              </a:r>
              <a:r>
                <a:rPr lang="zh-CN" altLang="en-US" dirty="0" smtClean="0"/>
                <a:t>。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681224" cy="796254"/>
            <a:chOff x="1221344" y="3528865"/>
            <a:chExt cx="6681224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一群</a:t>
              </a:r>
              <a:r>
                <a:rPr lang="zh-CN" altLang="en-US" sz="2000" b="1" dirty="0"/>
                <a:t>人在一起的时候更容易失去理智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当知道很多人一起放纵失控的时候，我们的罪恶感会</a:t>
              </a:r>
              <a:r>
                <a:rPr lang="zh-CN" altLang="en-US" dirty="0" smtClean="0"/>
                <a:t>减少。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57331"/>
            <a:ext cx="6912057" cy="792893"/>
            <a:chOff x="1221343" y="4766079"/>
            <a:chExt cx="6912057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“择群而作”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不同的活动选择不同的伙伴，最重要的是你们有共同目标。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sp>
        <p:nvSpPr>
          <p:cNvPr id="23" name="矩形 28"/>
          <p:cNvSpPr/>
          <p:nvPr/>
        </p:nvSpPr>
        <p:spPr>
          <a:xfrm>
            <a:off x="0" y="2002879"/>
            <a:ext cx="9143999" cy="55014"/>
          </a:xfrm>
          <a:custGeom>
            <a:avLst/>
            <a:gdLst>
              <a:gd name="connsiteX0" fmla="*/ 0 w 9144000"/>
              <a:gd name="connsiteY0" fmla="*/ 0 h 110655"/>
              <a:gd name="connsiteX1" fmla="*/ 9144000 w 9144000"/>
              <a:gd name="connsiteY1" fmla="*/ 0 h 110655"/>
              <a:gd name="connsiteX2" fmla="*/ 9144000 w 9144000"/>
              <a:gd name="connsiteY2" fmla="*/ 110655 h 110655"/>
              <a:gd name="connsiteX3" fmla="*/ 0 w 9144000"/>
              <a:gd name="connsiteY3" fmla="*/ 110655 h 110655"/>
              <a:gd name="connsiteX4" fmla="*/ 0 w 9144000"/>
              <a:gd name="connsiteY4" fmla="*/ 0 h 110655"/>
              <a:gd name="connsiteX0-1" fmla="*/ 0 w 9144000"/>
              <a:gd name="connsiteY0-2" fmla="*/ 0 h 120180"/>
              <a:gd name="connsiteX1-3" fmla="*/ 9144000 w 9144000"/>
              <a:gd name="connsiteY1-4" fmla="*/ 0 h 120180"/>
              <a:gd name="connsiteX2-5" fmla="*/ 9144000 w 9144000"/>
              <a:gd name="connsiteY2-6" fmla="*/ 110655 h 120180"/>
              <a:gd name="connsiteX3-7" fmla="*/ 123825 w 9144000"/>
              <a:gd name="connsiteY3-8" fmla="*/ 120180 h 120180"/>
              <a:gd name="connsiteX4-9" fmla="*/ 0 w 9144000"/>
              <a:gd name="connsiteY4-10" fmla="*/ 0 h 120180"/>
              <a:gd name="connsiteX0-11" fmla="*/ 0 w 9144000"/>
              <a:gd name="connsiteY0-12" fmla="*/ 0 h 120180"/>
              <a:gd name="connsiteX1-13" fmla="*/ 9144000 w 9144000"/>
              <a:gd name="connsiteY1-14" fmla="*/ 0 h 120180"/>
              <a:gd name="connsiteX2-15" fmla="*/ 8972550 w 9144000"/>
              <a:gd name="connsiteY2-16" fmla="*/ 120180 h 120180"/>
              <a:gd name="connsiteX3-17" fmla="*/ 123825 w 9144000"/>
              <a:gd name="connsiteY3-18" fmla="*/ 120180 h 120180"/>
              <a:gd name="connsiteX4-19" fmla="*/ 0 w 9144000"/>
              <a:gd name="connsiteY4-20" fmla="*/ 0 h 120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120180">
                <a:moveTo>
                  <a:pt x="0" y="0"/>
                </a:moveTo>
                <a:lnTo>
                  <a:pt x="9144000" y="0"/>
                </a:lnTo>
                <a:lnTo>
                  <a:pt x="8972550" y="120180"/>
                </a:lnTo>
                <a:lnTo>
                  <a:pt x="123825" y="1201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64963" y="24856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我们认为别人做的事情别人实际做的更重要。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8873" y="2058624"/>
            <a:ext cx="60585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会感觉到惭愧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进而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阻止我们的选择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8066" y="4793605"/>
            <a:ext cx="50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这反而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耗尽他的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羞愧心理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798874" y="1552228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想象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评估的对象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distribute.quanjing.com/ie036-016.jpg?seid=AwuWmZyTmde2FgLZmde2FdeYFhX8FhWZmdb8mJaXmY0Ylti3ide4oJa2oJu1Fdb899db7fe8ef5c30d4fe841a465c6cd9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2" y="1543481"/>
            <a:ext cx="2596867" cy="38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769845" y="1537714"/>
            <a:ext cx="0" cy="388770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99203" y="3432022"/>
            <a:ext cx="5461182" cy="82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了限度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，糟糕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的感觉就会加剧你的渴望，让你放弃抵抗。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798873" y="2941102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羞愧的作用有限度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537714"/>
            <a:ext cx="142762" cy="3878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98873" y="4302685"/>
            <a:ext cx="6345127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意志力受挫的人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并不能使他反省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7520159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自豪的力量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当你做了一个让自己自豪的选择时，与朋友分享（微博或口述）。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想象朋友因为你的成功感到高兴，让自己自豪。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集体的力量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相约和朋友共同完成一件事情，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从中互相鼓励互相监督。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借助别人的力量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5194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Eg</a:t>
            </a:r>
            <a:r>
              <a:rPr lang="zh-CN" altLang="en-US" b="1" dirty="0" smtClean="0"/>
              <a:t>：时间卡片、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计划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2100" y="5651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不懂？上微博搜一搜。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http://distribute.quanjing.com/is098rj22.jpg?seid=AxmWotHYAJiYFgLZmdiZFdeYFhX8FhWZmdb8mJaXmY0ZlteGmJe6mdi6ntr8mhW%3dec9761fe66ff71815e742caa05dbb1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4" r="5634" b="12581"/>
          <a:stretch>
            <a:fillRect/>
          </a:stretch>
        </p:blipFill>
        <p:spPr bwMode="auto">
          <a:xfrm>
            <a:off x="4724400" y="3091121"/>
            <a:ext cx="4419600" cy="3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别读这章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09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/>
              <a:t>别想香蕉！</a:t>
            </a:r>
            <a:endParaRPr lang="zh-CN" altLang="en-US" sz="8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在接下来的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分钟内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distribute.quanjing.com/ie350-004.jpg?seid=AwuZntaTmda0FgLZmdiXFdeYFhX8FhWZmdb8mJaXmY0Ylti3ide5oJaXoJqYFdb862676adaba37c1fb21a8c89bd78e42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01" b="87012" l="23426" r="903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32469" r="1324" b="12025"/>
          <a:stretch>
            <a:fillRect/>
          </a:stretch>
        </p:blipFill>
        <p:spPr bwMode="auto">
          <a:xfrm>
            <a:off x="1065153" y="1372985"/>
            <a:ext cx="425843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9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能做到吗？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003281" y="2762321"/>
            <a:ext cx="235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讽刺</a:t>
            </a:r>
            <a:r>
              <a:rPr lang="zh-CN" altLang="en-US" sz="2400" b="1" dirty="0"/>
              <a:t>性反弹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27224" y="3223986"/>
            <a:ext cx="62116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人们试着</a:t>
            </a:r>
            <a:r>
              <a: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不去想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某件事的时候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反而比没有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控制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自己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的思维时</a:t>
            </a:r>
            <a:r>
              <a:rPr lang="zh-CN" altLang="zh-CN" sz="3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想得</a:t>
            </a:r>
            <a:r>
              <a:rPr lang="zh-CN" altLang="zh-CN" sz="32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更多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016" y="1752073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现在你的脑子里是不是都是</a:t>
            </a:r>
            <a:r>
              <a:rPr lang="zh-CN" altLang="en-US" sz="3600" b="1" dirty="0" smtClean="0"/>
              <a:t>香蕉？</a:t>
            </a:r>
            <a:endParaRPr lang="zh-CN" altLang="en-US" sz="3600" b="1" dirty="0"/>
          </a:p>
        </p:txBody>
      </p:sp>
      <p:pic>
        <p:nvPicPr>
          <p:cNvPr id="9218" name="Picture 2" descr="http://img.club.pchome.net/upload/club/other/2009/4/21/pics_candymjy_1240325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1252" b="4554"/>
          <a:stretch>
            <a:fillRect/>
          </a:stretch>
        </p:blipFill>
        <p:spPr bwMode="auto">
          <a:xfrm>
            <a:off x="5540900" y="1737558"/>
            <a:ext cx="3559558" cy="26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5471883" y="1760833"/>
            <a:ext cx="2" cy="258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59221" y="611186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“我不要”的力量一旦用在</a:t>
            </a:r>
            <a:r>
              <a:rPr lang="zh-CN" altLang="en-US" sz="2800" b="1" dirty="0" smtClean="0"/>
              <a:t>控制思维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上就失效了。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自控系统发挥作用的前提是自我意识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20620" y="1953898"/>
            <a:ext cx="2000479" cy="524151"/>
            <a:chOff x="720620" y="1953898"/>
            <a:chExt cx="2000479" cy="524151"/>
          </a:xfrm>
        </p:grpSpPr>
        <p:sp>
          <p:nvSpPr>
            <p:cNvPr id="22" name="下箭头 21"/>
            <p:cNvSpPr/>
            <p:nvPr/>
          </p:nvSpPr>
          <p:spPr>
            <a:xfrm rot="16200000">
              <a:off x="2321787" y="2078737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0620" y="1956152"/>
              <a:ext cx="1769051" cy="506492"/>
              <a:chOff x="1242522" y="2224451"/>
              <a:chExt cx="1769051" cy="50649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注意力分散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770862" y="1953898"/>
            <a:ext cx="1783119" cy="506492"/>
            <a:chOff x="1228454" y="5367185"/>
            <a:chExt cx="1783119" cy="506492"/>
          </a:xfrm>
        </p:grpSpPr>
        <p:grpSp>
          <p:nvGrpSpPr>
            <p:cNvPr id="3" name="组合 2"/>
            <p:cNvGrpSpPr/>
            <p:nvPr/>
          </p:nvGrpSpPr>
          <p:grpSpPr>
            <a:xfrm>
              <a:off x="1228454" y="5367185"/>
              <a:ext cx="1769052" cy="506492"/>
              <a:chOff x="1228454" y="5367185"/>
              <a:chExt cx="1769052" cy="5064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56590" y="5367185"/>
                <a:ext cx="1740916" cy="5064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28454" y="5420376"/>
                <a:ext cx="1769051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冲动主导</a:t>
                </a:r>
                <a:r>
                  <a:rPr lang="zh-CN" altLang="zh-CN" sz="2000" b="1" kern="1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endPara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1242522" y="542037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56590" y="582048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2720257" y="1953897"/>
            <a:ext cx="1982690" cy="524151"/>
            <a:chOff x="2720257" y="1953897"/>
            <a:chExt cx="1982690" cy="524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0257" y="1956152"/>
              <a:ext cx="1769051" cy="506492"/>
              <a:chOff x="1242522" y="3272029"/>
              <a:chExt cx="1769051" cy="5064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下箭头 39"/>
            <p:cNvSpPr/>
            <p:nvPr/>
          </p:nvSpPr>
          <p:spPr>
            <a:xfrm rot="16200000">
              <a:off x="4303635" y="207873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05826" y="1952790"/>
            <a:ext cx="2017027" cy="524151"/>
            <a:chOff x="4705826" y="1952790"/>
            <a:chExt cx="2017027" cy="52415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05826" y="1956152"/>
              <a:ext cx="1787684" cy="506492"/>
              <a:chOff x="1209822" y="4319607"/>
              <a:chExt cx="1787684" cy="50649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没有自控意识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下箭头 40"/>
            <p:cNvSpPr/>
            <p:nvPr/>
          </p:nvSpPr>
          <p:spPr>
            <a:xfrm rot="16200000">
              <a:off x="6323541" y="2077629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841273" y="3876574"/>
            <a:ext cx="669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上课</a:t>
            </a:r>
            <a:r>
              <a:rPr lang="zh-CN" altLang="en-US" sz="2000" b="1" dirty="0"/>
              <a:t>心不在焉的时候，你就会不自觉的拿出手机来玩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内心</a:t>
            </a:r>
            <a:r>
              <a:rPr lang="zh-CN" altLang="en-US" sz="2000" b="1" dirty="0"/>
              <a:t>没有一丝挣扎，因为你的自控系统根本没有发挥作用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436970" y="4995729"/>
            <a:ext cx="6647757" cy="1277165"/>
            <a:chOff x="1504150" y="4603130"/>
            <a:chExt cx="6647757" cy="1277165"/>
          </a:xfrm>
        </p:grpSpPr>
        <p:sp>
          <p:nvSpPr>
            <p:cNvPr id="27" name="圆角矩形标注 26"/>
            <p:cNvSpPr/>
            <p:nvPr/>
          </p:nvSpPr>
          <p:spPr>
            <a:xfrm>
              <a:off x="1504150" y="4928660"/>
              <a:ext cx="6641044" cy="951635"/>
            </a:xfrm>
            <a:prstGeom prst="wedgeRoundRectCallout">
              <a:avLst>
                <a:gd name="adj1" fmla="val 32336"/>
                <a:gd name="adj2" fmla="val -350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54302" y="4651221"/>
              <a:ext cx="684794" cy="78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13867" y="5042839"/>
              <a:ext cx="612902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在</a:t>
              </a:r>
              <a:r>
                <a:rPr lang="zh-CN" altLang="en-US" b="1" dirty="0"/>
                <a:t>做决定的时候，你必须意识到你此刻需要自制力</a:t>
              </a:r>
              <a:r>
                <a:rPr lang="zh-CN" altLang="en-US" b="1" dirty="0" smtClean="0"/>
                <a:t>。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否则，大脑</a:t>
              </a:r>
              <a:r>
                <a:rPr lang="zh-CN" altLang="en-US" b="1" dirty="0"/>
                <a:t>总会默认选择最简单的。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556" y="4603130"/>
              <a:ext cx="896351" cy="896351"/>
            </a:xfrm>
            <a:prstGeom prst="rect">
              <a:avLst/>
            </a:prstGeom>
          </p:spPr>
        </p:pic>
      </p:grpSp>
      <p:pic>
        <p:nvPicPr>
          <p:cNvPr id="5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" y="3071369"/>
            <a:ext cx="1193028" cy="17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1888267" y="3334789"/>
            <a:ext cx="1723549" cy="467341"/>
            <a:chOff x="1651607" y="4051592"/>
            <a:chExt cx="1723549" cy="467341"/>
          </a:xfrm>
        </p:grpSpPr>
        <p:sp>
          <p:nvSpPr>
            <p:cNvPr id="53" name="矩形 52"/>
            <p:cNvSpPr/>
            <p:nvPr/>
          </p:nvSpPr>
          <p:spPr>
            <a:xfrm>
              <a:off x="1683815" y="4051592"/>
              <a:ext cx="1565822" cy="46734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651607" y="410752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你是否中枪？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办公室职员,发狂的,手插入头发,男商人,白领_a388eea0a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r="400" b="12915"/>
          <a:stretch>
            <a:fillRect/>
          </a:stretch>
        </p:blipFill>
        <p:spPr bwMode="auto">
          <a:xfrm>
            <a:off x="5984875" y="3167743"/>
            <a:ext cx="3159125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100" y="1992655"/>
            <a:ext cx="689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承认自己脑海中的欲望，以及渴望某种事物的感觉。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不要马上控制自己不要去想。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意识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到这些想法不受自己控制，但是可以选择是否实施它。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记住你的目标，提醒自己预先作出的承诺。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750350" y="595644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直面欲望，但不要付出行动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558800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可以避免“讽刺性反弹”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999608" y="17639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6325" y="2254090"/>
            <a:ext cx="296320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自控系统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控制我们行动，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控制我们别想香蕉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2892" y="22338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需要耗费脑力和精力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9608" y="33936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“监控</a:t>
            </a:r>
            <a:r>
              <a:rPr lang="en-US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517" y="3809968"/>
            <a:ext cx="321085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负责寻在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证明我们没有想香蕉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5" y="1675134"/>
            <a:ext cx="1398110" cy="1398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2" y="3255393"/>
            <a:ext cx="1391333" cy="13913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29876" y="3635877"/>
            <a:ext cx="216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耗费大量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21461" y="4646726"/>
            <a:ext cx="8697932" cy="27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6111" y="4950350"/>
            <a:ext cx="7188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发现诱惑 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介入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人引向目标，远离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endParaRPr lang="zh-CN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7369" y="4910359"/>
            <a:ext cx="558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正常状态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3797" y="570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990279" y="5730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收起手机</a:t>
            </a:r>
            <a:endParaRPr lang="zh-CN" altLang="en-US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29876" y="5508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我要好好学习</a:t>
            </a:r>
            <a:endParaRPr lang="en-US" altLang="zh-CN" b="1" dirty="0" smtClean="0"/>
          </a:p>
          <a:p>
            <a:r>
              <a:rPr lang="zh-CN" altLang="en-US" b="1" dirty="0" smtClean="0"/>
              <a:t>不要玩手机</a:t>
            </a:r>
            <a:endParaRPr lang="en-US" altLang="zh-CN" b="1" dirty="0" smtClean="0"/>
          </a:p>
        </p:txBody>
      </p:sp>
      <p:cxnSp>
        <p:nvCxnSpPr>
          <p:cNvPr id="56" name="直接连接符 55"/>
          <p:cNvCxnSpPr/>
          <p:nvPr/>
        </p:nvCxnSpPr>
        <p:spPr>
          <a:xfrm>
            <a:off x="3686300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587673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表格 111"/>
          <p:cNvGraphicFramePr>
            <a:graphicFrameLocks noGrp="1"/>
          </p:cNvGraphicFramePr>
          <p:nvPr/>
        </p:nvGraphicFramePr>
        <p:xfrm>
          <a:off x="609601" y="1347361"/>
          <a:ext cx="8229598" cy="5146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799"/>
                <a:gridCol w="4114799"/>
              </a:tblGrid>
              <a:tr h="6217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被禁止的东西比平时更加有诱惑</a:t>
                      </a:r>
                      <a:endParaRPr kumimoji="0" lang="zh-CN" alt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dirty="0" smtClean="0"/>
                        <a:t>精神消耗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监控发现诱惑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操作无法使人远离诱惑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监控会一直提醒你诱惑的存在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使自己得到诱惑的想法得到强化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误以为是自己的真实想法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2070712"/>
            <a:ext cx="609600" cy="6096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68" y="2804769"/>
            <a:ext cx="621050" cy="62105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708806" y="29883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好想玩一下手机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660442" y="2265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读书头好晕</a:t>
            </a:r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3553970"/>
            <a:ext cx="609600" cy="6096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708806" y="3637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不行！可是又读不进去！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1" y="4314023"/>
            <a:ext cx="621050" cy="59308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71" y="4320155"/>
            <a:ext cx="621050" cy="5930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1" y="4320155"/>
            <a:ext cx="621050" cy="5930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4" y="4320155"/>
            <a:ext cx="621050" cy="5930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4320155"/>
            <a:ext cx="621050" cy="59308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4" y="5028458"/>
            <a:ext cx="609600" cy="60960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708805" y="51939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玩一下手机可以调节心情</a:t>
            </a:r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728108"/>
            <a:ext cx="609600" cy="6043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06" y="5728108"/>
            <a:ext cx="621050" cy="61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1271583" y="5050971"/>
            <a:ext cx="6988802" cy="128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82674" y="4221842"/>
            <a:ext cx="635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放弃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思维的控制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反而会增强对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摆脱“反弹”？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61887" y="24133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控制自己不要受诱惑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1887" y="20602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压抑焦虑情绪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61887" y="281342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试图摆脱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261887" y="2086980"/>
            <a:ext cx="0" cy="109752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68898" y="2117930"/>
            <a:ext cx="2403939" cy="988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/>
              <a:t>不要</a:t>
            </a:r>
            <a:endParaRPr lang="zh-CN" altLang="en-US" sz="7200" dirty="0"/>
          </a:p>
        </p:txBody>
      </p:sp>
      <p:sp>
        <p:nvSpPr>
          <p:cNvPr id="54" name="矩形 53"/>
          <p:cNvSpPr/>
          <p:nvPr/>
        </p:nvSpPr>
        <p:spPr>
          <a:xfrm>
            <a:off x="1267755" y="5050971"/>
            <a:ext cx="699263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对内接受自我，对外控制行动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7755" y="5689507"/>
            <a:ext cx="7375102" cy="37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认识自我，关心自我，提醒自己真正重要的事物，是自我控制的基石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大拇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20759"/>
          <a:stretch>
            <a:fillRect/>
          </a:stretch>
        </p:blipFill>
        <p:spPr bwMode="auto">
          <a:xfrm>
            <a:off x="6337300" y="2969561"/>
            <a:ext cx="2717800" cy="38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1941854"/>
            <a:ext cx="6935959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当脑子存在消极想法，越是想摆脱，越是缠绕在脑子里的时候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关注自己的想法，而不是试着转移注意力。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接着把注意力转移到你身体感受上，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再把注意力转移到呼吸上，感觉这些想法和感觉随呼吸消失。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不要抑制这些想法，接受它，但是不要相信它。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比如应该：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“好吧，这种想法又来了，不过它只是一种反应而已，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并不意味着什么。”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而不应该：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“好吧，我想这是真的，我真是个糟糕的人，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我想我要接受这一点。”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429749" y="595644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忠于你的感受，但请别相信它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试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3" t="5355" r="30200"/>
          <a:stretch>
            <a:fillRect/>
          </a:stretch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1679613"/>
            <a:ext cx="6415259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mtClean="0"/>
          </a:p>
          <a:p>
            <a:r>
              <a:rPr lang="zh-CN" altLang="en-US">
                <a:solidFill>
                  <a:srgbClr val="FF0000"/>
                </a:solidFill>
              </a:rPr>
              <a:t>将目标一分为</a:t>
            </a:r>
            <a:r>
              <a:rPr lang="zh-CN" altLang="en-US" smtClean="0">
                <a:solidFill>
                  <a:srgbClr val="FF0000"/>
                </a:solidFill>
              </a:rPr>
              <a:t>二 行动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）回想一下你曾经尝试过的其他目标。它们是</a:t>
            </a:r>
            <a:r>
              <a:rPr lang="zh-CN" altLang="en-US">
                <a:solidFill>
                  <a:srgbClr val="FF0000"/>
                </a:solidFill>
              </a:rPr>
              <a:t>否太过宏伟</a:t>
            </a:r>
            <a:r>
              <a:rPr lang="zh-CN" altLang="en-US" smtClean="0"/>
              <a:t>？   将</a:t>
            </a:r>
            <a:r>
              <a:rPr lang="zh-CN" altLang="en-US"/>
              <a:t>发生过的事情写下来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）写下与你的目标相关联的数字。（很难把感觉切割为两半）你计划读</a:t>
            </a:r>
            <a:r>
              <a:rPr lang="en-US" altLang="zh-CN"/>
              <a:t>10</a:t>
            </a:r>
            <a:r>
              <a:rPr lang="zh-CN" altLang="en-US"/>
              <a:t>本书？整理</a:t>
            </a:r>
            <a:r>
              <a:rPr lang="en-US" altLang="zh-CN"/>
              <a:t>4</a:t>
            </a:r>
            <a:r>
              <a:rPr lang="zh-CN" altLang="en-US"/>
              <a:t>个房间？减掉</a:t>
            </a:r>
            <a:r>
              <a:rPr lang="en-US" altLang="zh-CN"/>
              <a:t>20</a:t>
            </a:r>
            <a:r>
              <a:rPr lang="zh-CN" altLang="en-US"/>
              <a:t>磅体重？赚取</a:t>
            </a:r>
            <a:r>
              <a:rPr lang="en-US" altLang="zh-CN"/>
              <a:t>5000</a:t>
            </a:r>
            <a:r>
              <a:rPr lang="zh-CN" altLang="en-US"/>
              <a:t>美元</a:t>
            </a:r>
            <a:r>
              <a:rPr lang="zh-CN" altLang="en-US" smtClean="0"/>
              <a:t>？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）决定你是要将目标一分为二，还是要</a:t>
            </a:r>
            <a:r>
              <a:rPr lang="zh-CN" altLang="en-US">
                <a:solidFill>
                  <a:srgbClr val="FF0000"/>
                </a:solidFill>
              </a:rPr>
              <a:t>用两倍的时间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）和你信任的人分享目标，询问他们你的目标是否太</a:t>
            </a:r>
            <a:r>
              <a:rPr lang="zh-CN" altLang="en-US">
                <a:solidFill>
                  <a:srgbClr val="FF0000"/>
                </a:solidFill>
              </a:rPr>
              <a:t>过极端</a:t>
            </a:r>
            <a:r>
              <a:rPr lang="zh-CN" altLang="en-US" smtClean="0">
                <a:solidFill>
                  <a:srgbClr val="FF0000"/>
                </a:solidFill>
              </a:rPr>
              <a:t>。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）如果将目标一分为二让你感到不适，那么就先花几分钟时间回答这个问题：“</a:t>
            </a:r>
            <a:r>
              <a:rPr lang="zh-CN" altLang="en-US">
                <a:solidFill>
                  <a:srgbClr val="FF0000"/>
                </a:solidFill>
              </a:rPr>
              <a:t>最坏的情况是什么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solidFill>
                    <a:schemeClr val="bg1"/>
                  </a:solidFill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443121" y="5956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/>
              <a:t>何克服完美主义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72" y="2985247"/>
            <a:ext cx="2442923" cy="31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4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1679613"/>
            <a:ext cx="6415259" cy="4912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mtClean="0"/>
          </a:p>
          <a:p>
            <a:r>
              <a:rPr lang="zh-CN" altLang="en-US">
                <a:solidFill>
                  <a:srgbClr val="FF0000"/>
                </a:solidFill>
              </a:rPr>
              <a:t>完美</a:t>
            </a:r>
            <a:r>
              <a:rPr lang="zh-CN" altLang="en-US">
                <a:solidFill>
                  <a:srgbClr val="FF0000"/>
                </a:solidFill>
              </a:rPr>
              <a:t>主</a:t>
            </a:r>
            <a:r>
              <a:rPr lang="zh-CN" altLang="en-US">
                <a:solidFill>
                  <a:srgbClr val="FF0000"/>
                </a:solidFill>
              </a:rPr>
              <a:t>义</a:t>
            </a:r>
            <a:r>
              <a:rPr lang="zh-CN" altLang="en-US">
                <a:solidFill>
                  <a:srgbClr val="FF0000"/>
                </a:solidFill>
              </a:rPr>
              <a:t>谎</a:t>
            </a:r>
            <a:r>
              <a:rPr lang="zh-CN" altLang="en-US" smtClean="0">
                <a:solidFill>
                  <a:srgbClr val="FF0000"/>
                </a:solidFill>
              </a:rPr>
              <a:t>言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）如果目标不够完美，那就停止吧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）写下与你的目标相关联的数字。（很难把感觉切割为两半）你计划读</a:t>
            </a:r>
            <a:r>
              <a:rPr lang="en-US" altLang="zh-CN"/>
              <a:t>10</a:t>
            </a:r>
            <a:r>
              <a:rPr lang="zh-CN" altLang="en-US"/>
              <a:t>本书？整理</a:t>
            </a:r>
            <a:r>
              <a:rPr lang="en-US" altLang="zh-CN"/>
              <a:t>4</a:t>
            </a:r>
            <a:r>
              <a:rPr lang="zh-CN" altLang="en-US"/>
              <a:t>个房间？减掉</a:t>
            </a:r>
            <a:r>
              <a:rPr lang="en-US" altLang="zh-CN"/>
              <a:t>20</a:t>
            </a:r>
            <a:r>
              <a:rPr lang="zh-CN" altLang="en-US"/>
              <a:t>磅体重？赚取</a:t>
            </a:r>
            <a:r>
              <a:rPr lang="en-US" altLang="zh-CN"/>
              <a:t>5000</a:t>
            </a:r>
            <a:r>
              <a:rPr lang="zh-CN" altLang="en-US"/>
              <a:t>美元</a:t>
            </a:r>
            <a:r>
              <a:rPr lang="zh-CN" altLang="en-US" smtClean="0"/>
              <a:t>？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）决定你是要将目标一分为二，还是要</a:t>
            </a:r>
            <a:r>
              <a:rPr lang="zh-CN" altLang="en-US">
                <a:solidFill>
                  <a:srgbClr val="FF0000"/>
                </a:solidFill>
              </a:rPr>
              <a:t>用两倍的时间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）和你信任的人分享目标，询问他们你的目标是否太</a:t>
            </a:r>
            <a:r>
              <a:rPr lang="zh-CN" altLang="en-US">
                <a:solidFill>
                  <a:srgbClr val="FF0000"/>
                </a:solidFill>
              </a:rPr>
              <a:t>过极端</a:t>
            </a:r>
            <a:r>
              <a:rPr lang="zh-CN" altLang="en-US" smtClean="0">
                <a:solidFill>
                  <a:srgbClr val="FF0000"/>
                </a:solidFill>
              </a:rPr>
              <a:t>。</a:t>
            </a:r>
            <a:endParaRPr lang="en-US" altLang="zh-CN" smtClean="0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）如果将目标一分为二让你感到不适，那么就先花几分钟时间回答这个问题：“</a:t>
            </a:r>
            <a:r>
              <a:rPr lang="zh-CN" altLang="en-US">
                <a:solidFill>
                  <a:srgbClr val="FF0000"/>
                </a:solidFill>
              </a:rPr>
              <a:t>最坏的情况是什么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solidFill>
                    <a:schemeClr val="bg1"/>
                  </a:solidFill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443121" y="5956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/>
              <a:t>何克服完美主义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72" y="2985247"/>
            <a:ext cx="2442923" cy="31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9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完美</a:t>
              </a:r>
              <a:r>
                <a:rPr lang="zh-CN" altLang="en-US" sz="2400" b="1" kern="10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主</a:t>
              </a:r>
              <a:r>
                <a:rPr lang="zh-CN" altLang="en-US" sz="2400" b="1" kern="10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义谎言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我感觉我没有赶上计划，无法回到正轨了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生活阻碍了我的计划，它们被打乱了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你丢失了一张收据，然后整个月都放弃了做</a:t>
              </a:r>
              <a:r>
                <a:rPr lang="zh-CN" altLang="en-US" b="1"/>
                <a:t>预</a:t>
              </a:r>
              <a:r>
                <a:rPr lang="zh-CN" altLang="en-US" b="1" smtClean="0"/>
                <a:t>算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</a:t>
            </a:r>
            <a:r>
              <a:rPr lang="zh-CN" altLang="en-US" sz="2000" b="1" smtClean="0"/>
              <a:t>躲</a:t>
            </a:r>
            <a:r>
              <a:rPr lang="zh-CN" altLang="en-US" sz="2000" b="1" smtClean="0"/>
              <a:t>过</a:t>
            </a:r>
            <a:r>
              <a:rPr lang="zh-CN" altLang="en-US" sz="2000" b="1" kern="10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完美主义</a:t>
            </a:r>
            <a:r>
              <a:rPr lang="zh-CN" altLang="en-US" sz="2000" b="1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</a:t>
            </a:r>
            <a:r>
              <a:rPr lang="zh-CN" altLang="en-US" sz="3200" b="1" smtClean="0"/>
              <a:t>喜</a:t>
            </a:r>
            <a:r>
              <a:rPr lang="zh-CN" altLang="en-US" sz="3200" b="1" smtClean="0"/>
              <a:t>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其</a:t>
            </a:r>
            <a:r>
              <a:rPr lang="zh-CN" altLang="en-US" sz="3200" b="1" smtClean="0"/>
              <a:t>未</a:t>
            </a:r>
            <a:r>
              <a:rPr lang="zh-CN" altLang="en-US" sz="3200" b="1" dirty="0"/>
              <a:t>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</a:rPr>
              <a:t>问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</a:rPr>
              <a:t>：你是完美主义吗？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73" y="4586921"/>
            <a:ext cx="1509221" cy="191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2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2119654"/>
            <a:ext cx="6175717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请至少选一天，把你做的决定都记下来</a:t>
            </a:r>
            <a:r>
              <a:rPr lang="en-US" altLang="zh-CN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一天结束后，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分析你的决定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effectLst/>
                <a:latin typeface="+mn-ea"/>
                <a:cs typeface="Times New Roman" panose="02020603050405020304" pitchFamily="18" charset="0"/>
              </a:rPr>
              <a:t>哪些是有利于实现你的目标，哪些会消磨你的决定。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坚持记录你的决定，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还有助于减少在注意力分散时做决定，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同时增强你的注意力。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8" name="Picture 4" descr="http://distribute.quanjing.com/4286r-6875.jpg?seid=ndi4nNiTnJG3nxXWDxn0mde2FdeYFhX8FhWZmdb8mJaXmY0ZlteGmtm6nta6mdH8mhW%3d322545bb0c3ea4e1566d7bd0790824e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74" y="2658794"/>
            <a:ext cx="3325773" cy="43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5673954" y="595644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回忆你的决定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2" y="1922707"/>
            <a:ext cx="6175717" cy="462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专心呼吸是简单有效的冥想技巧。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原地不动，安静坐好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注意呼吸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闭上眼或盯着某处看，随着呼吸脑海默念“呼”、“吸”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走神时，重新将注意力集中在呼吸上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感受呼吸，弄清自己是怎么走神的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不再默念，用身体感受呼吸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坚持冥想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不但能训练大脑，增强意志力，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还能减轻压力，指导大脑处理内在干扰和外在诱惑。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684374" y="595644"/>
            <a:ext cx="305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分钟训练大脑冥想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distribute.quanjing.com/mhrf-cpmh-38457b10zzl.jpg?seid=BwHYzI1JCg1Oltm4ndu3yJeWENPSFgnOAw5LC2v2Awv3mdC1FdeYFhX8FhWZmdb8mJaXmY0ZlteGmtq6mJq6ndz8mhW%3d2a78bb2d5eee9eeaf48c9d892a0052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10569"/>
            <a:ext cx="5018698" cy="3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与生俱来的本能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7390</Words>
  <Application>Microsoft Office PowerPoint</Application>
  <PresentationFormat>全屏显示(4:3)</PresentationFormat>
  <Paragraphs>662</Paragraphs>
  <Slides>68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谢志鹏</dc:creator>
  <cp:lastModifiedBy>wangchuanyi</cp:lastModifiedBy>
  <cp:revision>283</cp:revision>
  <dcterms:created xsi:type="dcterms:W3CDTF">2013-02-22T09:25:00Z</dcterms:created>
  <dcterms:modified xsi:type="dcterms:W3CDTF">2020-05-18T04:14:06Z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